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notesMasterIdLst>
    <p:notesMasterId r:id="rId10"/>
  </p:notesMasterIdLst>
  <p:sldIdLst>
    <p:sldId id="632" r:id="rId2"/>
    <p:sldId id="633" r:id="rId3"/>
    <p:sldId id="634" r:id="rId4"/>
    <p:sldId id="635" r:id="rId5"/>
    <p:sldId id="636" r:id="rId6"/>
    <p:sldId id="637" r:id="rId7"/>
    <p:sldId id="638" r:id="rId8"/>
    <p:sldId id="63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on Arbey Sepulveda Sepulveda" initials="LASS" lastIdx="2" clrIdx="0">
    <p:extLst>
      <p:ext uri="{19B8F6BF-5375-455C-9EA6-DF929625EA0E}">
        <p15:presenceInfo xmlns:p15="http://schemas.microsoft.com/office/powerpoint/2012/main" userId="1904aec6ba106ef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294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106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419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60AF8-7CB1-4AD0-ABC7-78A65009FD31}" type="datetimeFigureOut">
              <a:rPr lang="es-419" smtClean="0"/>
              <a:t>25/2/2023</a:t>
            </a:fld>
            <a:endParaRPr lang="es-419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419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419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805F6-4E4F-49F4-9EBC-FA6EC6E6DC7A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140637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F6E7F32-D290-44CA-9C88-AAA4365B3CFF}" type="slidenum">
              <a:rPr kumimoji="0" lang="es-C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C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0444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F6E7F32-D290-44CA-9C88-AAA4365B3CFF}" type="slidenum">
              <a:rPr lang="es-CO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s-CO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9687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F6E7F32-D290-44CA-9C88-AAA4365B3CFF}" type="slidenum">
              <a:rPr lang="es-CO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s-CO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934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1288" y="-8468"/>
            <a:ext cx="12226405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461" y="2404534"/>
            <a:ext cx="776895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461" y="4050835"/>
            <a:ext cx="776895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0C2211-7759-4479-9E76-629F384CC4C6}" type="slidenum">
              <a:rPr lang="es-ES" smtClean="0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13665962"/>
      </p:ext>
    </p:extLst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9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4470400"/>
            <a:ext cx="846361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E12544-26CC-4272-A585-AC01A182B19A}" type="slidenum">
              <a:rPr lang="es-CO" smtClean="0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9714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0" y="609600"/>
            <a:ext cx="809624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68099" y="3632200"/>
            <a:ext cx="7226405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470400"/>
            <a:ext cx="8463620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E12544-26CC-4272-A585-AC01A182B19A}" type="slidenum">
              <a:rPr lang="es-CO" smtClean="0"/>
              <a:pPr>
                <a:defRPr/>
              </a:pPr>
              <a:t>‹Nº›</a:t>
            </a:fld>
            <a:endParaRPr lang="es-CO" dirty="0"/>
          </a:p>
        </p:txBody>
      </p:sp>
      <p:sp>
        <p:nvSpPr>
          <p:cNvPr id="24" name="TextBox 23"/>
          <p:cNvSpPr txBox="1"/>
          <p:nvPr/>
        </p:nvSpPr>
        <p:spPr>
          <a:xfrm>
            <a:off x="643615" y="790378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96933" y="288655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9214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8" y="1931988"/>
            <a:ext cx="8463620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E12544-26CC-4272-A585-AC01A182B19A}" type="slidenum">
              <a:rPr lang="es-CO" smtClean="0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01049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0" y="609600"/>
            <a:ext cx="809624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4013200"/>
            <a:ext cx="8463621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E12544-26CC-4272-A585-AC01A182B19A}" type="slidenum">
              <a:rPr lang="es-CO" smtClean="0"/>
              <a:pPr>
                <a:defRPr/>
              </a:pPr>
              <a:t>‹Nº›</a:t>
            </a:fld>
            <a:endParaRPr lang="es-CO" dirty="0"/>
          </a:p>
        </p:txBody>
      </p:sp>
      <p:sp>
        <p:nvSpPr>
          <p:cNvPr id="24" name="TextBox 23"/>
          <p:cNvSpPr txBox="1"/>
          <p:nvPr/>
        </p:nvSpPr>
        <p:spPr>
          <a:xfrm>
            <a:off x="643615" y="790378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96933" y="288655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95480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1131" y="609600"/>
            <a:ext cx="845528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4013200"/>
            <a:ext cx="8463621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E12544-26CC-4272-A585-AC01A182B19A}" type="slidenum">
              <a:rPr lang="es-CO" smtClean="0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51263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BD8FB7-C1FE-426C-B37A-05CBBD241522}" type="slidenum">
              <a:rPr lang="es-ES" smtClean="0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31669779"/>
      </p:ext>
    </p:extLst>
  </p:cSld>
  <p:clrMapOvr>
    <a:masterClrMapping/>
  </p:clrMapOvr>
  <p:transition spd="slow"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9749" y="609601"/>
            <a:ext cx="130508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799" y="609601"/>
            <a:ext cx="6926701" cy="525145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F3C8B9-32D1-47C4-AE80-4D39C8A1B9ED}" type="slidenum">
              <a:rPr lang="es-ES" smtClean="0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26890942"/>
      </p:ext>
    </p:extLst>
  </p:cSld>
  <p:clrMapOvr>
    <a:masterClrMapping/>
  </p:clrMapOvr>
  <p:transition spd="slow">
    <p:rand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ítulo y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13716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gráfico"/>
          <p:cNvSpPr>
            <a:spLocks noGrp="1"/>
          </p:cNvSpPr>
          <p:nvPr>
            <p:ph type="chart" idx="1"/>
          </p:nvPr>
        </p:nvSpPr>
        <p:spPr>
          <a:xfrm>
            <a:off x="609600" y="1981200"/>
            <a:ext cx="109728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1E248-D685-40D5-9317-E683D83CDC05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51975897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D3942F-FCB6-40F9-BAEF-81B8521817A1}" type="slidenum">
              <a:rPr lang="es-ES" smtClean="0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94544824"/>
      </p:ext>
    </p:extLst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8" y="2700869"/>
            <a:ext cx="8463620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6A208-B1B7-4C7F-A60B-680F1F3E1D4A}" type="slidenum">
              <a:rPr lang="es-ES" smtClean="0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1871313"/>
      </p:ext>
    </p:extLst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9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1" y="2160589"/>
            <a:ext cx="411747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8939" y="2160590"/>
            <a:ext cx="411748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BEB4C2-267D-40FA-B761-D766E2F757A1}" type="slidenum">
              <a:rPr lang="es-ES" smtClean="0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01611775"/>
      </p:ext>
    </p:extLst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7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2160983"/>
            <a:ext cx="41208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799" y="2737247"/>
            <a:ext cx="4120896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55520" y="2160983"/>
            <a:ext cx="41208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55520" y="2737247"/>
            <a:ext cx="4120896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EE8615-8301-4BD6-B017-A6979785A3D6}" type="slidenum">
              <a:rPr lang="es-ES" smtClean="0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5273802"/>
      </p:ext>
    </p:extLst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609600"/>
            <a:ext cx="8463619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E12544-26CC-4272-A585-AC01A182B19A}" type="slidenum">
              <a:rPr lang="es-CO" smtClean="0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130922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41F899-F8B5-413F-901E-ED0A38D2FD89}" type="slidenum">
              <a:rPr lang="es-ES" smtClean="0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05116718"/>
      </p:ext>
    </p:extLst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1498604"/>
            <a:ext cx="3720243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1701" y="514926"/>
            <a:ext cx="4514716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99" y="2777069"/>
            <a:ext cx="3720243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F7FD82-7B6D-4063-8639-6D23912FAEE4}" type="slidenum">
              <a:rPr lang="es-ES" smtClean="0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927276"/>
      </p:ext>
    </p:extLst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4800600"/>
            <a:ext cx="846361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799" y="609600"/>
            <a:ext cx="8463619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99" y="5367338"/>
            <a:ext cx="8463619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DAE6E7-D789-4A91-AD2D-453C06E31283}" type="slidenum">
              <a:rPr lang="es-ES" smtClean="0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81669443"/>
      </p:ext>
    </p:extLst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1289" y="-8468"/>
            <a:ext cx="12226407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7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2160590"/>
            <a:ext cx="8463619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7011" y="6041364"/>
            <a:ext cx="9121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2799" y="6041364"/>
            <a:ext cx="6163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2902" y="6041364"/>
            <a:ext cx="683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9DE12544-26CC-4272-A585-AC01A182B19A}" type="slidenum">
              <a:rPr lang="es-CO" smtClean="0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79588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</p:sldLayoutIdLst>
  <p:transition spd="slow">
    <p:random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ítulo 2"/>
          <p:cNvSpPr txBox="1">
            <a:spLocks/>
          </p:cNvSpPr>
          <p:nvPr/>
        </p:nvSpPr>
        <p:spPr>
          <a:xfrm>
            <a:off x="914399" y="1794933"/>
            <a:ext cx="10005392" cy="4007556"/>
          </a:xfrm>
          <a:prstGeom prst="rect">
            <a:avLst/>
          </a:prstGeom>
          <a:ln w="63500">
            <a:solidFill>
              <a:srgbClr val="00B0F0"/>
            </a:solidFill>
          </a:ln>
        </p:spPr>
        <p:txBody>
          <a:bodyPr vert="horz" lIns="68580" tIns="34290" rIns="68580" bIns="34290" rtlCol="0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rgbClr val="262626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4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85000"/>
              </a:lnSpc>
              <a:spcBef>
                <a:spcPts val="975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CO" sz="4400" b="1" i="1" u="none" strike="noStrike" kern="1200" cap="none" spc="0" normalizeH="0" baseline="0" noProof="0" dirty="0">
              <a:ln>
                <a:noFill/>
              </a:ln>
              <a:solidFill>
                <a:srgbClr val="0033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85000"/>
              </a:lnSpc>
              <a:spcBef>
                <a:spcPts val="975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CO" sz="4000" b="1" i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RENDICIÓN PUBLICA DE CUENTAS</a:t>
            </a:r>
            <a:endParaRPr kumimoji="0" lang="es-ES" sz="4000" b="1" i="1" u="none" strike="noStrike" kern="1200" cap="none" spc="0" normalizeH="0" baseline="0" noProof="0" dirty="0">
              <a:ln>
                <a:noFill/>
              </a:ln>
              <a:solidFill>
                <a:srgbClr val="0033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85000"/>
              </a:lnSpc>
              <a:spcBef>
                <a:spcPts val="975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8800" b="1" i="1" u="none" strike="noStrike" kern="1200" cap="none" spc="0" normalizeH="0" baseline="0" noProof="0" dirty="0">
              <a:ln>
                <a:noFill/>
              </a:ln>
              <a:solidFill>
                <a:srgbClr val="0033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85000"/>
              </a:lnSpc>
              <a:spcBef>
                <a:spcPts val="975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2800" b="1" i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Vigencia del Año 2.022</a:t>
            </a:r>
            <a:endParaRPr kumimoji="0" lang="es-CO" sz="2800" b="1" i="1" u="none" strike="noStrike" kern="1200" cap="none" spc="0" normalizeH="0" baseline="0" noProof="0" dirty="0">
              <a:ln>
                <a:noFill/>
              </a:ln>
              <a:solidFill>
                <a:srgbClr val="0033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37007A94-F3CC-49AA-B79E-F37CDF70E83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44" y="84667"/>
            <a:ext cx="1605110" cy="15872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7346717"/>
      </p:ext>
    </p:extLst>
  </p:cSld>
  <p:clrMapOvr>
    <a:masterClrMapping/>
  </p:clrMapOvr>
  <p:transition spd="slow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ítulo 2"/>
          <p:cNvSpPr txBox="1">
            <a:spLocks/>
          </p:cNvSpPr>
          <p:nvPr/>
        </p:nvSpPr>
        <p:spPr>
          <a:xfrm>
            <a:off x="914399" y="1794933"/>
            <a:ext cx="10005392" cy="4007556"/>
          </a:xfrm>
          <a:prstGeom prst="rect">
            <a:avLst/>
          </a:prstGeom>
          <a:ln w="63500">
            <a:solidFill>
              <a:srgbClr val="00B0F0"/>
            </a:solidFill>
          </a:ln>
        </p:spPr>
        <p:txBody>
          <a:bodyPr vert="horz" lIns="68580" tIns="34290" rIns="68580" bIns="34290" rtlCol="0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rgbClr val="262626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4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spcBef>
                <a:spcPts val="975"/>
              </a:spcBef>
              <a:defRPr/>
            </a:pPr>
            <a:endParaRPr lang="es-CO" sz="4400" b="1" i="1" dirty="0">
              <a:solidFill>
                <a:srgbClr val="00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685800">
              <a:spcBef>
                <a:spcPts val="975"/>
              </a:spcBef>
              <a:defRPr/>
            </a:pPr>
            <a:r>
              <a:rPr lang="es-MX" sz="4000" b="1" i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“INFORME DE TUTELAS 2.022”</a:t>
            </a:r>
          </a:p>
          <a:p>
            <a:pPr algn="ctr" defTabSz="685800">
              <a:spcBef>
                <a:spcPts val="975"/>
              </a:spcBef>
              <a:defRPr/>
            </a:pPr>
            <a:r>
              <a:rPr lang="es-MX" sz="2800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</a:t>
            </a:r>
            <a:r>
              <a:rPr lang="es-MX" sz="4000" b="1" i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sz="4000" b="1" i="1" dirty="0">
              <a:solidFill>
                <a:srgbClr val="00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685800">
              <a:spcBef>
                <a:spcPts val="975"/>
              </a:spcBef>
              <a:defRPr/>
            </a:pPr>
            <a:endParaRPr lang="es-ES" sz="2400" b="1" i="1" dirty="0">
              <a:solidFill>
                <a:srgbClr val="00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685800">
              <a:spcBef>
                <a:spcPts val="975"/>
              </a:spcBef>
              <a:defRPr/>
            </a:pPr>
            <a:r>
              <a:rPr lang="es-ES" sz="2800" b="1" i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ESTEFANÍA ESTRADA MUÑOZ</a:t>
            </a:r>
          </a:p>
          <a:p>
            <a:pPr algn="ctr" defTabSz="685800">
              <a:spcBef>
                <a:spcPts val="975"/>
              </a:spcBef>
              <a:defRPr/>
            </a:pPr>
            <a:endParaRPr lang="es-CO" sz="2800" b="1" i="1" dirty="0">
              <a:solidFill>
                <a:srgbClr val="00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37007A94-F3CC-49AA-B79E-F37CDF70E83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44" y="93133"/>
            <a:ext cx="1605110" cy="15872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309558"/>
      </p:ext>
    </p:extLst>
  </p:cSld>
  <p:clrMapOvr>
    <a:masterClrMapping/>
  </p:clrMapOvr>
  <p:transition spd="slow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37007A94-F3CC-49AA-B79E-F37CDF70E83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67" y="203200"/>
            <a:ext cx="1605110" cy="158725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ángulo 1"/>
          <p:cNvSpPr/>
          <p:nvPr/>
        </p:nvSpPr>
        <p:spPr>
          <a:xfrm>
            <a:off x="2290353" y="1105395"/>
            <a:ext cx="7689669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PERIODO COMPRENDIDO ENTRE EL 01 DE ENERO DE 2022 HASTA EL 31  DE DICIEMBRE DE 2022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653600"/>
              </p:ext>
            </p:extLst>
          </p:nvPr>
        </p:nvGraphicFramePr>
        <p:xfrm>
          <a:off x="2290353" y="2194563"/>
          <a:ext cx="6004560" cy="3374546"/>
        </p:xfrm>
        <a:graphic>
          <a:graphicData uri="http://schemas.openxmlformats.org/drawingml/2006/table">
            <a:tbl>
              <a:tblPr firstRow="1" firstCol="1" bandRow="1"/>
              <a:tblGrid>
                <a:gridCol w="1501140">
                  <a:extLst>
                    <a:ext uri="{9D8B030D-6E8A-4147-A177-3AD203B41FA5}">
                      <a16:colId xmlns:a16="http://schemas.microsoft.com/office/drawing/2014/main" val="3435834368"/>
                    </a:ext>
                  </a:extLst>
                </a:gridCol>
                <a:gridCol w="1501140">
                  <a:extLst>
                    <a:ext uri="{9D8B030D-6E8A-4147-A177-3AD203B41FA5}">
                      <a16:colId xmlns:a16="http://schemas.microsoft.com/office/drawing/2014/main" val="2573566517"/>
                    </a:ext>
                  </a:extLst>
                </a:gridCol>
                <a:gridCol w="1501140">
                  <a:extLst>
                    <a:ext uri="{9D8B030D-6E8A-4147-A177-3AD203B41FA5}">
                      <a16:colId xmlns:a16="http://schemas.microsoft.com/office/drawing/2014/main" val="1092541072"/>
                    </a:ext>
                  </a:extLst>
                </a:gridCol>
                <a:gridCol w="1501140">
                  <a:extLst>
                    <a:ext uri="{9D8B030D-6E8A-4147-A177-3AD203B41FA5}">
                      <a16:colId xmlns:a16="http://schemas.microsoft.com/office/drawing/2014/main" val="789466129"/>
                    </a:ext>
                  </a:extLst>
                </a:gridCol>
              </a:tblGrid>
              <a:tr h="42181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MES</a:t>
                      </a:r>
                      <a:endParaRPr lang="en-US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NRO DE TUTELAS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NRO FALLOS A FAVOR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NRO. FALLOS EN CONTRA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063742"/>
                  </a:ext>
                </a:extLst>
              </a:tr>
              <a:tr h="2109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ENERO 2022</a:t>
                      </a:r>
                      <a:endParaRPr lang="en-US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8314998"/>
                  </a:ext>
                </a:extLst>
              </a:tr>
              <a:tr h="2109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FEBRERO 2022</a:t>
                      </a:r>
                      <a:endParaRPr lang="en-US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9577362"/>
                  </a:ext>
                </a:extLst>
              </a:tr>
              <a:tr h="2109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MARZO 2022</a:t>
                      </a:r>
                      <a:endParaRPr lang="en-US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5791435"/>
                  </a:ext>
                </a:extLst>
              </a:tr>
              <a:tr h="2109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ABRIL 2022</a:t>
                      </a:r>
                      <a:endParaRPr lang="en-US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2793695"/>
                  </a:ext>
                </a:extLst>
              </a:tr>
              <a:tr h="2109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MAYO 2022</a:t>
                      </a:r>
                      <a:endParaRPr lang="en-US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6583064"/>
                  </a:ext>
                </a:extLst>
              </a:tr>
              <a:tr h="2109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JUNIO 2022</a:t>
                      </a:r>
                      <a:endParaRPr lang="en-US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999959"/>
                  </a:ext>
                </a:extLst>
              </a:tr>
              <a:tr h="2109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JULIO 2022</a:t>
                      </a:r>
                      <a:endParaRPr lang="en-US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2627218"/>
                  </a:ext>
                </a:extLst>
              </a:tr>
              <a:tr h="2109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AGOSTO 2022</a:t>
                      </a:r>
                      <a:endParaRPr lang="en-US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0197445"/>
                  </a:ext>
                </a:extLst>
              </a:tr>
              <a:tr h="42181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SEPTIEMBRE 2022</a:t>
                      </a:r>
                      <a:endParaRPr lang="en-US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3125550"/>
                  </a:ext>
                </a:extLst>
              </a:tr>
              <a:tr h="2109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OCTUBRE 2022</a:t>
                      </a:r>
                      <a:endParaRPr lang="en-US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1606485"/>
                  </a:ext>
                </a:extLst>
              </a:tr>
              <a:tr h="2109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NOVIEMBRE 2022</a:t>
                      </a:r>
                      <a:endParaRPr lang="en-US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0907177"/>
                  </a:ext>
                </a:extLst>
              </a:tr>
              <a:tr h="2109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DICIEMBRE 2022</a:t>
                      </a:r>
                      <a:endParaRPr lang="en-US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7630841"/>
                  </a:ext>
                </a:extLst>
              </a:tr>
              <a:tr h="2109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NRO TOTAL </a:t>
                      </a:r>
                      <a:endParaRPr lang="en-US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86584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1539228"/>
      </p:ext>
    </p:extLst>
  </p:cSld>
  <p:clrMapOvr>
    <a:masterClrMapping/>
  </p:clrMapOvr>
  <p:transition spd="slow"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b="1" dirty="0"/>
              <a:t>HECHOS QUE DAN LUGAR A LA ACCION CONSTITUCIONAL: </a:t>
            </a:r>
            <a:br>
              <a:rPr lang="en-US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12800" y="1625013"/>
            <a:ext cx="8463619" cy="3880773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CO" sz="1500" b="1" dirty="0"/>
              <a:t>1. NRO RADICADO: </a:t>
            </a:r>
            <a:r>
              <a:rPr lang="es-ES" sz="1500" b="1" dirty="0"/>
              <a:t>2022-00006 ENERO DE 2022.</a:t>
            </a:r>
          </a:p>
          <a:p>
            <a:pPr marL="0" lvl="0" indent="0" algn="just">
              <a:buNone/>
            </a:pPr>
            <a:r>
              <a:rPr lang="es-ES" sz="1500" b="1" dirty="0"/>
              <a:t>I</a:t>
            </a:r>
            <a:r>
              <a:rPr lang="es-CO" sz="1500" b="1" dirty="0"/>
              <a:t>nstaurada en contra de Secretaria Seccional de Salud de Antioquia, E.S.E. Hospital San Juan de Dios, el objeto versa sobre la presunta vulneración al derecho de petición (certificación cetil)</a:t>
            </a:r>
            <a:endParaRPr lang="en-US" sz="1500" dirty="0"/>
          </a:p>
          <a:p>
            <a:pPr marL="0" indent="0" algn="just">
              <a:buNone/>
            </a:pPr>
            <a:r>
              <a:rPr lang="es-CO" sz="1500" b="1" dirty="0"/>
              <a:t>En el fallo de tutela a favor de la E.S.E. Hospital San Juan de Dios </a:t>
            </a:r>
          </a:p>
          <a:p>
            <a:pPr marL="0" indent="0" algn="just">
              <a:buNone/>
            </a:pPr>
            <a:r>
              <a:rPr lang="es-CO" sz="1500" b="1" dirty="0"/>
              <a:t>2.  NRO RADICADO: 2022-00007 ENERO DE 2022</a:t>
            </a:r>
            <a:endParaRPr lang="en-US" sz="1500" dirty="0"/>
          </a:p>
          <a:p>
            <a:pPr marL="0" indent="0" algn="just">
              <a:buNone/>
            </a:pPr>
            <a:r>
              <a:rPr lang="es-CO" sz="1500" b="1" dirty="0"/>
              <a:t>instaurada en contra de Nueva E.P.S–E.S.E. Hospital San Juan de Dios vinculado por el juzgado- se busca tutelar derecho a la salud y ordenar tramites administrativos necesarios para la atención en salud por parte de la EPS </a:t>
            </a:r>
            <a:endParaRPr lang="en-US" sz="1500" dirty="0"/>
          </a:p>
          <a:p>
            <a:pPr marL="0" indent="0" algn="just">
              <a:buNone/>
            </a:pPr>
            <a:r>
              <a:rPr lang="es-CO" sz="1500" b="1" dirty="0"/>
              <a:t>en el fallo se desvincula a la E.S.E por considerar que la vulneración del derecho no se da por parte de la entidad.  </a:t>
            </a:r>
            <a:r>
              <a:rPr lang="en-US" sz="1500" dirty="0"/>
              <a:t>- </a:t>
            </a:r>
            <a:r>
              <a:rPr lang="es-CO" sz="1500" b="1" dirty="0"/>
              <a:t>fallo de tutela a favor de la E.S.E. Hospital San Juan de Dios</a:t>
            </a:r>
            <a:endParaRPr lang="en-US" sz="1500" dirty="0"/>
          </a:p>
          <a:p>
            <a:pPr marL="0" lvl="0" indent="0" algn="just">
              <a:buNone/>
            </a:pPr>
            <a:r>
              <a:rPr lang="es-CO" sz="1500" b="1" dirty="0"/>
              <a:t>3.NRO RADICADO: 2022-00014 FEBRERO DE 2022</a:t>
            </a:r>
            <a:endParaRPr lang="en-US" sz="1500" dirty="0"/>
          </a:p>
          <a:p>
            <a:pPr marL="0" indent="0" algn="just">
              <a:buNone/>
            </a:pPr>
            <a:r>
              <a:rPr lang="es-CO" sz="1500" b="1" dirty="0"/>
              <a:t>instaurada en contra de savia salud E.P.S –E.S.E. Hospital San Juan de Dios  vinculado por el juzgado- se busca tutelar derecho a la salud y ordenar tramites administrativos necesarios para la atención en salud por parte de la E.P.S</a:t>
            </a:r>
            <a:endParaRPr lang="en-US" sz="1500" dirty="0"/>
          </a:p>
          <a:p>
            <a:pPr marL="0" indent="0" algn="just">
              <a:buNone/>
            </a:pPr>
            <a:r>
              <a:rPr lang="es-CO" sz="1500" b="1" dirty="0"/>
              <a:t>en el fallo se desvincula a la E.S.E por considerar que la vulneración del derecho no se da por parte de la entidad.  </a:t>
            </a:r>
            <a:r>
              <a:rPr lang="en-US" sz="1500" dirty="0"/>
              <a:t>-</a:t>
            </a:r>
            <a:r>
              <a:rPr lang="es-CO" sz="1500" b="1" dirty="0"/>
              <a:t>fallo de tutela a favor de la–E.S.E. Hospital San Juan de Dios </a:t>
            </a:r>
            <a:endParaRPr lang="en-US" sz="1500" dirty="0"/>
          </a:p>
          <a:p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630649754"/>
      </p:ext>
    </p:extLst>
  </p:cSld>
  <p:clrMapOvr>
    <a:masterClrMapping/>
  </p:clrMapOvr>
  <p:transition spd="slow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6571" y="243841"/>
            <a:ext cx="11181806" cy="762000"/>
          </a:xfrm>
        </p:spPr>
        <p:txBody>
          <a:bodyPr>
            <a:normAutofit fontScale="90000"/>
          </a:bodyPr>
          <a:lstStyle/>
          <a:p>
            <a:r>
              <a:rPr lang="es-CO" b="1" dirty="0"/>
              <a:t>HECHOS QUE DAN LUGAR A LA ACCION CONSTITUCIONAL: </a:t>
            </a:r>
            <a:br>
              <a:rPr lang="en-US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7829" y="1005841"/>
            <a:ext cx="10319657" cy="4754880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CO" sz="1500" b="1" dirty="0"/>
              <a:t>4. NRO. RADICADO: 2022-00016 MARZO DE 2022</a:t>
            </a:r>
            <a:endParaRPr lang="en-US" sz="1500" dirty="0"/>
          </a:p>
          <a:p>
            <a:pPr marL="0" indent="0" algn="just">
              <a:buNone/>
            </a:pPr>
            <a:r>
              <a:rPr lang="es-CO" sz="1500" b="1" dirty="0"/>
              <a:t>instaurada en contra de Savia Salud E.P.S–E.S.E. Hospital San Juan de Dios vinculado por el juzgado- se busca tutelar el derecho a la salud y ordenar a la EPS se brinde la atención de salud integral requerida por el paciente.</a:t>
            </a:r>
            <a:endParaRPr lang="en-US" sz="1500" dirty="0"/>
          </a:p>
          <a:p>
            <a:pPr marL="0" indent="0" algn="just">
              <a:buNone/>
            </a:pPr>
            <a:r>
              <a:rPr lang="es-CO" sz="1500" b="1" dirty="0"/>
              <a:t>en el fallo se desvincula a la E.S.E por considerar que la vulneración del derecho no se da por parte de la entidad.  </a:t>
            </a:r>
            <a:r>
              <a:rPr lang="en-US" sz="1500" dirty="0"/>
              <a:t>- </a:t>
            </a:r>
            <a:r>
              <a:rPr lang="es-CO" sz="1500" b="1" dirty="0"/>
              <a:t>fallo de tutela a favor de la E.S.E. Hospital San Juan de Dios </a:t>
            </a:r>
            <a:endParaRPr lang="en-US" sz="1500" dirty="0"/>
          </a:p>
          <a:p>
            <a:pPr marL="0" lvl="0" indent="0" algn="just">
              <a:buNone/>
            </a:pPr>
            <a:r>
              <a:rPr lang="es-CO" sz="1500" b="1" dirty="0"/>
              <a:t>5. NRO. RADICADO: 2022-00057 JULIO DE 2022</a:t>
            </a:r>
            <a:endParaRPr lang="en-US" sz="1500" b="1" dirty="0"/>
          </a:p>
          <a:p>
            <a:pPr marL="0" indent="0" algn="just">
              <a:buNone/>
            </a:pPr>
            <a:r>
              <a:rPr lang="es-CO" sz="1500" b="1" dirty="0"/>
              <a:t>instaurada en contra de Nueva EPS y se vincula a la E.S.E. Hospital San Juan de Dios - se busca tutelar el derecho a la salud y ordenar la entrega de los medicamentos prescritos por el medico tratante. </a:t>
            </a:r>
            <a:endParaRPr lang="en-US" sz="1500" dirty="0"/>
          </a:p>
          <a:p>
            <a:pPr marL="0" indent="0" algn="just">
              <a:buNone/>
            </a:pPr>
            <a:r>
              <a:rPr lang="es-CO" sz="1500" b="1" dirty="0"/>
              <a:t>en el fallo se desvincula a la E.S.E por considerar que la vulneración del derecho no se da por parte de la entidad.  </a:t>
            </a:r>
            <a:r>
              <a:rPr lang="en-US" sz="1500" dirty="0"/>
              <a:t>- </a:t>
            </a:r>
            <a:r>
              <a:rPr lang="es-CO" sz="1500" b="1" dirty="0"/>
              <a:t>fallo de tutela a favor de la E.P.S–E.S.E. Hospital San Juan de Dios </a:t>
            </a:r>
          </a:p>
          <a:p>
            <a:pPr marL="0" indent="0" algn="just">
              <a:buNone/>
            </a:pPr>
            <a:r>
              <a:rPr lang="es-CO" sz="1500" b="1" dirty="0"/>
              <a:t>6. NRO. RADICADO: 2022 – 00068 AGOSTO DE 2022</a:t>
            </a:r>
            <a:endParaRPr lang="en-US" sz="1500" dirty="0"/>
          </a:p>
          <a:p>
            <a:pPr marL="0" indent="0" algn="just">
              <a:buNone/>
            </a:pPr>
            <a:r>
              <a:rPr lang="es-CO" sz="1500" b="1" dirty="0"/>
              <a:t>instaurada en contra de la EPS </a:t>
            </a:r>
            <a:r>
              <a:rPr lang="es-CO" sz="1500" b="1" dirty="0" err="1"/>
              <a:t>Emmsanar</a:t>
            </a:r>
            <a:r>
              <a:rPr lang="es-CO" sz="1500" b="1" dirty="0"/>
              <a:t> y E.S.E. Hospital San Juan de Dios, se da por retrasos en el tramite administrativo de la EPS para realizar la portabilidad de la accionante, y modificar así la IPS prestadora de servicio de salud. </a:t>
            </a:r>
            <a:endParaRPr lang="en-US" sz="1500" dirty="0"/>
          </a:p>
          <a:p>
            <a:pPr marL="0" indent="0" algn="just">
              <a:buNone/>
            </a:pPr>
            <a:r>
              <a:rPr lang="es-CO" sz="1500" b="1" dirty="0"/>
              <a:t>en el fallo se desvincula a la E.S.E por considerar que la vulneración del derecho no se da por parte de la entidad.  </a:t>
            </a:r>
            <a:endParaRPr lang="en-US" sz="1500" dirty="0"/>
          </a:p>
          <a:p>
            <a:pPr marL="0" indent="0" algn="just">
              <a:buNone/>
            </a:pPr>
            <a:r>
              <a:rPr lang="es-CO" sz="1500" b="1" dirty="0"/>
              <a:t>fallo de tutela a favor de la E.S.E. Hospital San Juan de Dios 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71727358"/>
      </p:ext>
    </p:extLst>
  </p:cSld>
  <p:clrMapOvr>
    <a:masterClrMapping/>
  </p:clrMapOvr>
  <p:transition spd="slow"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920" y="309155"/>
            <a:ext cx="8463617" cy="1320800"/>
          </a:xfrm>
        </p:spPr>
        <p:txBody>
          <a:bodyPr/>
          <a:lstStyle/>
          <a:p>
            <a:r>
              <a:rPr lang="es-CO" b="1" dirty="0"/>
              <a:t>HECHOS QUE DAN LUGAR A LA ACCION CONSTITUCIONAL: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9921" y="1629956"/>
            <a:ext cx="8646498" cy="4411408"/>
          </a:xfrm>
        </p:spPr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r>
              <a:rPr lang="es-CO" b="1" dirty="0"/>
              <a:t>7.NRO RADICADO: 2022 – 00075 SEPTIEMBRE DE 2022</a:t>
            </a:r>
            <a:endParaRPr lang="en-US" dirty="0"/>
          </a:p>
          <a:p>
            <a:pPr marL="0" indent="0">
              <a:buNone/>
            </a:pPr>
            <a:r>
              <a:rPr lang="es-CO" b="1" dirty="0"/>
              <a:t>Instaurada en contra de Savia Salud EPS y se vincula a la E.S.E Hospital San Juan de Dios por el juzgado, el objeto de la tutela es el traslado efectivo de paciente por parte de la EPS. </a:t>
            </a:r>
            <a:endParaRPr lang="en-US" dirty="0"/>
          </a:p>
          <a:p>
            <a:pPr marL="0" indent="0">
              <a:buNone/>
            </a:pPr>
            <a:r>
              <a:rPr lang="es-CO" b="1" dirty="0"/>
              <a:t>en el fallo se desvincula a la E.S.E por considerar que la vulneración del derecho no se da por parte de la entidad.  </a:t>
            </a:r>
            <a:r>
              <a:rPr lang="en-US" dirty="0"/>
              <a:t>-</a:t>
            </a:r>
            <a:r>
              <a:rPr lang="es-CO" b="1" dirty="0"/>
              <a:t>fallo de tutela a favor de la E.S.E Hospital San Juan de Dios </a:t>
            </a:r>
            <a:endParaRPr lang="en-US" dirty="0"/>
          </a:p>
          <a:p>
            <a:pPr marL="0" lvl="0" indent="0">
              <a:buNone/>
            </a:pPr>
            <a:r>
              <a:rPr lang="es-CO" b="1" dirty="0"/>
              <a:t>8. NRO RADICADO: 2022 – 00078 SEPTIEMBRE DE 2022</a:t>
            </a:r>
            <a:endParaRPr lang="en-US" dirty="0"/>
          </a:p>
          <a:p>
            <a:pPr marL="0" indent="0">
              <a:buNone/>
            </a:pPr>
            <a:r>
              <a:rPr lang="es-CO" b="1" dirty="0"/>
              <a:t>instaurada en contra de Savia Salud EPS –E.S.E Hospital San Juan de Dios vinculado por el juzgado- se busca tutelar derecho a la salud y ordenar entrega de pañales a la EPS </a:t>
            </a:r>
            <a:endParaRPr lang="en-US" dirty="0"/>
          </a:p>
          <a:p>
            <a:pPr marL="0" indent="0">
              <a:buNone/>
            </a:pPr>
            <a:r>
              <a:rPr lang="es-CO" b="1" dirty="0"/>
              <a:t>fallo de tutela a favor de la E.S.E Hospital San Juan de Dios por considerar que la vulneración no se da por parte de la entidad se desvincula de la acción. </a:t>
            </a:r>
            <a:endParaRPr lang="en-US" dirty="0"/>
          </a:p>
          <a:p>
            <a:pPr marL="0" lvl="0" indent="0">
              <a:buNone/>
            </a:pPr>
            <a:r>
              <a:rPr lang="es-CO" b="1" dirty="0"/>
              <a:t>9. NRO RADICADO: 2022 – 00080 OCTUBRE  DE 2022</a:t>
            </a:r>
            <a:endParaRPr lang="en-US" dirty="0"/>
          </a:p>
          <a:p>
            <a:pPr marL="0" indent="0">
              <a:buNone/>
            </a:pPr>
            <a:r>
              <a:rPr lang="es-CO" b="1" dirty="0"/>
              <a:t>instaurada en contra de Savia Salud EPS y Aseguradora Solidaria de Colombia – E.S.E Hospital San Juan de Dios  vinculado por el juzgado- se busca tutelar derecho a la salud y ordenar la remisión del paciente a un centro de atención medico de mayor nivel de complejidad.</a:t>
            </a:r>
            <a:endParaRPr lang="en-US" dirty="0"/>
          </a:p>
          <a:p>
            <a:pPr marL="0" indent="0">
              <a:buNone/>
            </a:pPr>
            <a:r>
              <a:rPr lang="es-CO" b="1" dirty="0"/>
              <a:t>fallo de tutela a favor de la E.S.E Hospital San Juan de Dios por considerar que la vulneración no se da por parte de la entidad se desvincula de la acción.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157673"/>
      </p:ext>
    </p:extLst>
  </p:cSld>
  <p:clrMapOvr>
    <a:masterClrMapping/>
  </p:clrMapOvr>
  <p:transition spd="slow"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920" y="309155"/>
            <a:ext cx="8463617" cy="1320800"/>
          </a:xfrm>
        </p:spPr>
        <p:txBody>
          <a:bodyPr/>
          <a:lstStyle/>
          <a:p>
            <a:r>
              <a:rPr lang="es-CO" b="1" dirty="0"/>
              <a:t>HECHOS QUE DAN LUGAR A LA ACCION CONSTITUCIONAL: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9921" y="1629956"/>
            <a:ext cx="8646498" cy="4411408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es-CO" b="1" dirty="0"/>
              <a:t>10. NRO RADICADO: 2022 – 00088 NOVIEMBRE DE 2022</a:t>
            </a:r>
            <a:endParaRPr lang="en-US" dirty="0"/>
          </a:p>
          <a:p>
            <a:pPr marL="0" indent="0">
              <a:buNone/>
            </a:pPr>
            <a:r>
              <a:rPr lang="es-CO" b="1" dirty="0"/>
              <a:t>instaurada en contra de Savia Salud EPS –E.S.E Hospital San Juan de Dios vinculado por el juzgado- se busca tutelar derecho a la salud y ordenar la remisión del paciente a un centro de atención medico de mayor nivel de complejidad.</a:t>
            </a:r>
            <a:endParaRPr lang="en-US" dirty="0"/>
          </a:p>
          <a:p>
            <a:pPr marL="0" indent="0">
              <a:buNone/>
            </a:pPr>
            <a:r>
              <a:rPr lang="es-CO" b="1" dirty="0"/>
              <a:t>fallo de tutela a favor de la E.S.E Hospital San Juan de Dios por considerar que la vulneración no se da por parte de la entidad se desvincula de la acción. </a:t>
            </a:r>
            <a:endParaRPr lang="en-US" dirty="0"/>
          </a:p>
          <a:p>
            <a:pPr marL="0" lvl="0" indent="0">
              <a:buNone/>
            </a:pPr>
            <a:r>
              <a:rPr lang="es-CO" b="1" dirty="0"/>
              <a:t>11. NRO RADICADO: 2022– 00097 NOVIEMBRE DE 2022</a:t>
            </a:r>
            <a:endParaRPr lang="en-US" dirty="0"/>
          </a:p>
          <a:p>
            <a:pPr marL="0" indent="0">
              <a:buNone/>
            </a:pPr>
            <a:r>
              <a:rPr lang="es-CO" b="1" dirty="0"/>
              <a:t>Instaurada en contra de Savia Salud EPS –E.S.E Hospital San Juan de Dios  vinculado por el juzgado- se busca tutelar derecho a la salud y ordenar la entrega de los medicamentos prescritos por el medico tratante por parte de la EPS. </a:t>
            </a:r>
            <a:endParaRPr lang="en-US" dirty="0"/>
          </a:p>
          <a:p>
            <a:pPr marL="0" indent="0">
              <a:buNone/>
            </a:pPr>
            <a:r>
              <a:rPr lang="es-CO" b="1" dirty="0"/>
              <a:t>fallo de tutela a favor de la E.S.E Hospital San Juan de Dios  por considerar que la vulneración no se da por parte de la entidad se desvincula de la acción. </a:t>
            </a:r>
            <a:endParaRPr lang="en-US" dirty="0"/>
          </a:p>
          <a:p>
            <a:pPr marL="0" lvl="0" indent="0">
              <a:buNone/>
            </a:pPr>
            <a:r>
              <a:rPr lang="es-CO" b="1" dirty="0"/>
              <a:t>12. NRO RADICADO: 2022 – 000117 NOVIEMBRE DE 2022</a:t>
            </a:r>
            <a:endParaRPr lang="en-US" dirty="0"/>
          </a:p>
          <a:p>
            <a:pPr marL="0" indent="0">
              <a:buNone/>
            </a:pPr>
            <a:r>
              <a:rPr lang="es-CO" b="1" dirty="0"/>
              <a:t>Instaurada en contra de Nueva EPS, Colpensiones –E.S.E Hospital San Juan de Dios  vinculado por el juzgado- se busca tutelar derecho al mínimo vital.</a:t>
            </a:r>
            <a:endParaRPr lang="en-US" dirty="0"/>
          </a:p>
          <a:p>
            <a:pPr marL="0" indent="0">
              <a:buNone/>
            </a:pPr>
            <a:r>
              <a:rPr lang="es-CO" b="1" dirty="0"/>
              <a:t>fallo de tutela a favor de la E.S.E Hospital San Juan de Dios por considerar que la vulneración no se da por parte de la entidad se desvincula de la acción.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601702"/>
      </p:ext>
    </p:extLst>
  </p:cSld>
  <p:clrMapOvr>
    <a:masterClrMapping/>
  </p:clrMapOvr>
  <p:transition spd="slow"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920" y="309155"/>
            <a:ext cx="8463617" cy="1320800"/>
          </a:xfrm>
        </p:spPr>
        <p:txBody>
          <a:bodyPr/>
          <a:lstStyle/>
          <a:p>
            <a:r>
              <a:rPr lang="es-CO" b="1" dirty="0"/>
              <a:t>HECHOS QUE DAN LUGAR A LA ACCION CONSTITUCIONAL: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9921" y="1629956"/>
            <a:ext cx="8646498" cy="441140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s-CO" sz="1500" b="1" dirty="0"/>
              <a:t>13.NRO RADICADO: 2022-000103 DICIEMBRE  2022</a:t>
            </a:r>
            <a:endParaRPr lang="en-US" sz="1500" dirty="0"/>
          </a:p>
          <a:p>
            <a:pPr marL="0" indent="0">
              <a:buNone/>
            </a:pPr>
            <a:r>
              <a:rPr lang="es-CO" sz="1500" b="1" dirty="0"/>
              <a:t>instaurada en contra de Savia Salud EPS y se vincula a la E.S.E Hospital San Juan de Dios, el objeto a tutelar es el derecho a la salud en conexidad con la vida, exonerando de copagos por el generador de oxigeno. </a:t>
            </a:r>
            <a:endParaRPr lang="en-US" sz="1500" dirty="0"/>
          </a:p>
          <a:p>
            <a:pPr marL="0" indent="0">
              <a:buNone/>
            </a:pPr>
            <a:r>
              <a:rPr lang="es-CO" sz="1500" b="1" dirty="0"/>
              <a:t>fallo de tutela a favor de la E.S.E Hospital San Juan de Dios por considerar que la vulneración no se da por parte de la entidad se desvincula de la acción.</a:t>
            </a:r>
            <a:endParaRPr lang="en-US" sz="1500" dirty="0"/>
          </a:p>
          <a:p>
            <a:pPr marL="0" indent="0">
              <a:buNone/>
            </a:pPr>
            <a:r>
              <a:rPr lang="es-CO" sz="1500" b="1" dirty="0"/>
              <a:t>14. NRO RADICADO: 2022-000107 DICIEMBRE  2022</a:t>
            </a:r>
            <a:endParaRPr lang="en-US" sz="1500" dirty="0"/>
          </a:p>
          <a:p>
            <a:pPr marL="0" indent="0">
              <a:buNone/>
            </a:pPr>
            <a:r>
              <a:rPr lang="es-CO" sz="1500" b="1" dirty="0"/>
              <a:t>instaurada en contra de Savia  Salud EPS - E.S.E Hospital San Juan de Dios vinculado por el juzgado- se busca tutelar derecho a la salud y ordenar la entrega de medicamentos a la EPS.</a:t>
            </a:r>
            <a:endParaRPr lang="en-US" sz="1500" dirty="0"/>
          </a:p>
          <a:p>
            <a:pPr marL="0" indent="0">
              <a:buNone/>
            </a:pPr>
            <a:r>
              <a:rPr lang="es-CO" sz="1500" b="1" dirty="0"/>
              <a:t>fallo de tutela a favor de la E.S.E Hospital San Juan de Dios  por considerar que la vulneración no se da por parte de la entidad se desvincula de la acción. </a:t>
            </a:r>
            <a:endParaRPr lang="en-US" sz="15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989483"/>
      </p:ext>
    </p:extLst>
  </p:cSld>
  <p:clrMapOvr>
    <a:masterClrMapping/>
  </p:clrMapOvr>
  <p:transition spd="slow">
    <p:random/>
  </p:transition>
</p:sld>
</file>

<file path=ppt/theme/theme1.xml><?xml version="1.0" encoding="utf-8"?>
<a:theme xmlns:a="http://schemas.openxmlformats.org/drawingml/2006/main" name="1_Faceta">
  <a:themeElements>
    <a:clrScheme name="Azul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874</TotalTime>
  <Words>1493</Words>
  <Application>Microsoft Office PowerPoint</Application>
  <PresentationFormat>Panorámica</PresentationFormat>
  <Paragraphs>117</Paragraphs>
  <Slides>8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1_Faceta</vt:lpstr>
      <vt:lpstr>Presentación de PowerPoint</vt:lpstr>
      <vt:lpstr>Presentación de PowerPoint</vt:lpstr>
      <vt:lpstr>Presentación de PowerPoint</vt:lpstr>
      <vt:lpstr>HECHOS QUE DAN LUGAR A LA ACCION CONSTITUCIONAL:  </vt:lpstr>
      <vt:lpstr>HECHOS QUE DAN LUGAR A LA ACCION CONSTITUCIONAL:  </vt:lpstr>
      <vt:lpstr>HECHOS QUE DAN LUGAR A LA ACCION CONSTITUCIONAL:</vt:lpstr>
      <vt:lpstr>HECHOS QUE DAN LUGAR A LA ACCION CONSTITUCIONAL:</vt:lpstr>
      <vt:lpstr>HECHOS QUE DAN LUGAR A LA ACCION CONSTITUCIONAL: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Leon Sepulveda</cp:lastModifiedBy>
  <cp:revision>68</cp:revision>
  <dcterms:created xsi:type="dcterms:W3CDTF">2020-08-04T16:51:01Z</dcterms:created>
  <dcterms:modified xsi:type="dcterms:W3CDTF">2023-02-25T15:01:18Z</dcterms:modified>
</cp:coreProperties>
</file>