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 id="2147483724" r:id="rId2"/>
  </p:sldMasterIdLst>
  <p:notesMasterIdLst>
    <p:notesMasterId r:id="rId21"/>
  </p:notesMasterIdLst>
  <p:sldIdLst>
    <p:sldId id="602" r:id="rId3"/>
    <p:sldId id="604" r:id="rId4"/>
    <p:sldId id="626" r:id="rId5"/>
    <p:sldId id="625" r:id="rId6"/>
    <p:sldId id="629" r:id="rId7"/>
    <p:sldId id="608" r:id="rId8"/>
    <p:sldId id="605" r:id="rId9"/>
    <p:sldId id="606" r:id="rId10"/>
    <p:sldId id="609" r:id="rId11"/>
    <p:sldId id="624" r:id="rId12"/>
    <p:sldId id="284" r:id="rId13"/>
    <p:sldId id="614" r:id="rId14"/>
    <p:sldId id="615" r:id="rId15"/>
    <p:sldId id="617" r:id="rId16"/>
    <p:sldId id="618" r:id="rId17"/>
    <p:sldId id="622" r:id="rId18"/>
    <p:sldId id="623" r:id="rId19"/>
    <p:sldId id="627"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on Arbey Sepulveda Sepulveda" initials="LASS" lastIdx="2" clrIdx="0">
    <p:extLst>
      <p:ext uri="{19B8F6BF-5375-455C-9EA6-DF929625EA0E}">
        <p15:presenceInfo xmlns:p15="http://schemas.microsoft.com/office/powerpoint/2012/main" userId="1904aec6ba106ef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84" y="372"/>
      </p:cViewPr>
      <p:guideLst/>
    </p:cSldViewPr>
  </p:slideViewPr>
  <p:notesTextViewPr>
    <p:cViewPr>
      <p:scale>
        <a:sx n="3" d="2"/>
        <a:sy n="3" d="2"/>
      </p:scale>
      <p:origin x="0" y="0"/>
    </p:cViewPr>
  </p:notesTextViewPr>
  <p:sorterViewPr>
    <p:cViewPr varScale="1">
      <p:scale>
        <a:sx n="100" d="100"/>
        <a:sy n="100" d="100"/>
      </p:scale>
      <p:origin x="0" y="-10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419"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060AF8-7CB1-4AD0-ABC7-78A65009FD31}" type="datetimeFigureOut">
              <a:rPr lang="es-419" smtClean="0"/>
              <a:t>2/3/2023</a:t>
            </a:fld>
            <a:endParaRPr lang="es-419"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419"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419"/>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419"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3805F6-4E4F-49F4-9EBC-FA6EC6E6DC7A}" type="slidenum">
              <a:rPr lang="es-419" smtClean="0"/>
              <a:t>‹Nº›</a:t>
            </a:fld>
            <a:endParaRPr lang="es-419" dirty="0"/>
          </a:p>
        </p:txBody>
      </p:sp>
    </p:spTree>
    <p:extLst>
      <p:ext uri="{BB962C8B-B14F-4D97-AF65-F5344CB8AC3E}">
        <p14:creationId xmlns:p14="http://schemas.microsoft.com/office/powerpoint/2010/main" val="1140637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11288" y="-8468"/>
            <a:ext cx="12226405"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2404534"/>
            <a:ext cx="7768959"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461" y="4050835"/>
            <a:ext cx="776895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pPr>
              <a:defRPr/>
            </a:pPr>
            <a:endParaRPr lang="es-ES" dirty="0"/>
          </a:p>
        </p:txBody>
      </p:sp>
      <p:sp>
        <p:nvSpPr>
          <p:cNvPr id="5" name="Footer Placeholder 4"/>
          <p:cNvSpPr>
            <a:spLocks noGrp="1"/>
          </p:cNvSpPr>
          <p:nvPr>
            <p:ph type="ftr" sz="quarter" idx="11"/>
          </p:nvPr>
        </p:nvSpPr>
        <p:spPr/>
        <p:txBody>
          <a:bodyPr/>
          <a:lstStyle/>
          <a:p>
            <a:pPr>
              <a:defRPr/>
            </a:pPr>
            <a:endParaRPr lang="es-ES" dirty="0"/>
          </a:p>
        </p:txBody>
      </p:sp>
      <p:sp>
        <p:nvSpPr>
          <p:cNvPr id="6" name="Slide Number Placeholder 5"/>
          <p:cNvSpPr>
            <a:spLocks noGrp="1"/>
          </p:cNvSpPr>
          <p:nvPr>
            <p:ph type="sldNum" sz="quarter" idx="12"/>
          </p:nvPr>
        </p:nvSpPr>
        <p:spPr/>
        <p:txBody>
          <a:bodyPr/>
          <a:lstStyle/>
          <a:p>
            <a:pPr>
              <a:defRPr/>
            </a:pPr>
            <a:fld id="{F30C2211-7759-4479-9E76-629F384CC4C6}" type="slidenum">
              <a:rPr lang="es-ES" smtClean="0"/>
              <a:pPr>
                <a:defRPr/>
              </a:pPr>
              <a:t>‹Nº›</a:t>
            </a:fld>
            <a:endParaRPr lang="es-ES" dirty="0"/>
          </a:p>
        </p:txBody>
      </p:sp>
    </p:spTree>
    <p:extLst>
      <p:ext uri="{BB962C8B-B14F-4D97-AF65-F5344CB8AC3E}">
        <p14:creationId xmlns:p14="http://schemas.microsoft.com/office/powerpoint/2010/main" val="2713665962"/>
      </p:ext>
    </p:extLst>
  </p:cSld>
  <p:clrMapOvr>
    <a:masterClrMapping/>
  </p:clrMapOvr>
  <p:transition spd="slow">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9"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12800" y="4470400"/>
            <a:ext cx="8463619"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a:defRPr/>
            </a:pPr>
            <a:endParaRPr lang="es-CO" dirty="0"/>
          </a:p>
        </p:txBody>
      </p:sp>
      <p:sp>
        <p:nvSpPr>
          <p:cNvPr id="5" name="Footer Placeholder 4"/>
          <p:cNvSpPr>
            <a:spLocks noGrp="1"/>
          </p:cNvSpPr>
          <p:nvPr>
            <p:ph type="ftr" sz="quarter" idx="11"/>
          </p:nvPr>
        </p:nvSpPr>
        <p:spPr/>
        <p:txBody>
          <a:bodyPr/>
          <a:lstStyle/>
          <a:p>
            <a:pPr>
              <a:defRPr/>
            </a:pPr>
            <a:endParaRPr lang="es-CO" dirty="0"/>
          </a:p>
        </p:txBody>
      </p:sp>
      <p:sp>
        <p:nvSpPr>
          <p:cNvPr id="6" name="Slide Number Placeholder 5"/>
          <p:cNvSpPr>
            <a:spLocks noGrp="1"/>
          </p:cNvSpPr>
          <p:nvPr>
            <p:ph type="sldNum" sz="quarter" idx="12"/>
          </p:nvPr>
        </p:nvSpPr>
        <p:spPr/>
        <p:txBody>
          <a:bodyPr/>
          <a:lstStyle/>
          <a:p>
            <a:pPr>
              <a:defRPr/>
            </a:pPr>
            <a:fld id="{9DE12544-26CC-4272-A585-AC01A182B19A}" type="slidenum">
              <a:rPr lang="es-CO" smtClean="0"/>
              <a:pPr>
                <a:defRPr/>
              </a:pPr>
              <a:t>‹Nº›</a:t>
            </a:fld>
            <a:endParaRPr lang="es-CO" dirty="0"/>
          </a:p>
        </p:txBody>
      </p:sp>
    </p:spTree>
    <p:extLst>
      <p:ext uri="{BB962C8B-B14F-4D97-AF65-F5344CB8AC3E}">
        <p14:creationId xmlns:p14="http://schemas.microsoft.com/office/powerpoint/2010/main" val="289714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033180" y="609600"/>
            <a:ext cx="809624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468099" y="3632200"/>
            <a:ext cx="7226405"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812798" y="4470400"/>
            <a:ext cx="8463620"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a:defRPr/>
            </a:pPr>
            <a:endParaRPr lang="es-CO" dirty="0"/>
          </a:p>
        </p:txBody>
      </p:sp>
      <p:sp>
        <p:nvSpPr>
          <p:cNvPr id="5" name="Footer Placeholder 4"/>
          <p:cNvSpPr>
            <a:spLocks noGrp="1"/>
          </p:cNvSpPr>
          <p:nvPr>
            <p:ph type="ftr" sz="quarter" idx="11"/>
          </p:nvPr>
        </p:nvSpPr>
        <p:spPr/>
        <p:txBody>
          <a:bodyPr/>
          <a:lstStyle/>
          <a:p>
            <a:pPr>
              <a:defRPr/>
            </a:pPr>
            <a:endParaRPr lang="es-CO" dirty="0"/>
          </a:p>
        </p:txBody>
      </p:sp>
      <p:sp>
        <p:nvSpPr>
          <p:cNvPr id="6" name="Slide Number Placeholder 5"/>
          <p:cNvSpPr>
            <a:spLocks noGrp="1"/>
          </p:cNvSpPr>
          <p:nvPr>
            <p:ph type="sldNum" sz="quarter" idx="12"/>
          </p:nvPr>
        </p:nvSpPr>
        <p:spPr/>
        <p:txBody>
          <a:bodyPr/>
          <a:lstStyle/>
          <a:p>
            <a:pPr>
              <a:defRPr/>
            </a:pPr>
            <a:fld id="{9DE12544-26CC-4272-A585-AC01A182B19A}" type="slidenum">
              <a:rPr lang="es-CO" smtClean="0"/>
              <a:pPr>
                <a:defRPr/>
              </a:pPr>
              <a:t>‹Nº›</a:t>
            </a:fld>
            <a:endParaRPr lang="es-CO" dirty="0"/>
          </a:p>
        </p:txBody>
      </p:sp>
      <p:sp>
        <p:nvSpPr>
          <p:cNvPr id="24" name="TextBox 23"/>
          <p:cNvSpPr txBox="1"/>
          <p:nvPr/>
        </p:nvSpPr>
        <p:spPr>
          <a:xfrm>
            <a:off x="643615" y="790378"/>
            <a:ext cx="60975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996933" y="2886556"/>
            <a:ext cx="60975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89214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812798" y="1931988"/>
            <a:ext cx="8463620"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12798" y="4527448"/>
            <a:ext cx="8463620"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a:defRPr/>
            </a:pPr>
            <a:endParaRPr lang="es-CO" dirty="0"/>
          </a:p>
        </p:txBody>
      </p:sp>
      <p:sp>
        <p:nvSpPr>
          <p:cNvPr id="5" name="Footer Placeholder 4"/>
          <p:cNvSpPr>
            <a:spLocks noGrp="1"/>
          </p:cNvSpPr>
          <p:nvPr>
            <p:ph type="ftr" sz="quarter" idx="11"/>
          </p:nvPr>
        </p:nvSpPr>
        <p:spPr/>
        <p:txBody>
          <a:bodyPr/>
          <a:lstStyle/>
          <a:p>
            <a:pPr>
              <a:defRPr/>
            </a:pPr>
            <a:endParaRPr lang="es-CO" dirty="0"/>
          </a:p>
        </p:txBody>
      </p:sp>
      <p:sp>
        <p:nvSpPr>
          <p:cNvPr id="6" name="Slide Number Placeholder 5"/>
          <p:cNvSpPr>
            <a:spLocks noGrp="1"/>
          </p:cNvSpPr>
          <p:nvPr>
            <p:ph type="sldNum" sz="quarter" idx="12"/>
          </p:nvPr>
        </p:nvSpPr>
        <p:spPr/>
        <p:txBody>
          <a:bodyPr/>
          <a:lstStyle/>
          <a:p>
            <a:pPr>
              <a:defRPr/>
            </a:pPr>
            <a:fld id="{9DE12544-26CC-4272-A585-AC01A182B19A}" type="slidenum">
              <a:rPr lang="es-CO" smtClean="0"/>
              <a:pPr>
                <a:defRPr/>
              </a:pPr>
              <a:t>‹Nº›</a:t>
            </a:fld>
            <a:endParaRPr lang="es-CO" dirty="0"/>
          </a:p>
        </p:txBody>
      </p:sp>
    </p:spTree>
    <p:extLst>
      <p:ext uri="{BB962C8B-B14F-4D97-AF65-F5344CB8AC3E}">
        <p14:creationId xmlns:p14="http://schemas.microsoft.com/office/powerpoint/2010/main" val="1601049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033180" y="609600"/>
            <a:ext cx="809624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812796" y="4013200"/>
            <a:ext cx="8463621"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812798" y="4527448"/>
            <a:ext cx="8463620"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a:defRPr/>
            </a:pPr>
            <a:endParaRPr lang="es-CO" dirty="0"/>
          </a:p>
        </p:txBody>
      </p:sp>
      <p:sp>
        <p:nvSpPr>
          <p:cNvPr id="5" name="Footer Placeholder 4"/>
          <p:cNvSpPr>
            <a:spLocks noGrp="1"/>
          </p:cNvSpPr>
          <p:nvPr>
            <p:ph type="ftr" sz="quarter" idx="11"/>
          </p:nvPr>
        </p:nvSpPr>
        <p:spPr/>
        <p:txBody>
          <a:bodyPr/>
          <a:lstStyle/>
          <a:p>
            <a:pPr>
              <a:defRPr/>
            </a:pPr>
            <a:endParaRPr lang="es-CO" dirty="0"/>
          </a:p>
        </p:txBody>
      </p:sp>
      <p:sp>
        <p:nvSpPr>
          <p:cNvPr id="6" name="Slide Number Placeholder 5"/>
          <p:cNvSpPr>
            <a:spLocks noGrp="1"/>
          </p:cNvSpPr>
          <p:nvPr>
            <p:ph type="sldNum" sz="quarter" idx="12"/>
          </p:nvPr>
        </p:nvSpPr>
        <p:spPr/>
        <p:txBody>
          <a:bodyPr/>
          <a:lstStyle/>
          <a:p>
            <a:pPr>
              <a:defRPr/>
            </a:pPr>
            <a:fld id="{9DE12544-26CC-4272-A585-AC01A182B19A}" type="slidenum">
              <a:rPr lang="es-CO" smtClean="0"/>
              <a:pPr>
                <a:defRPr/>
              </a:pPr>
              <a:t>‹Nº›</a:t>
            </a:fld>
            <a:endParaRPr lang="es-CO" dirty="0"/>
          </a:p>
        </p:txBody>
      </p:sp>
      <p:sp>
        <p:nvSpPr>
          <p:cNvPr id="24" name="TextBox 23"/>
          <p:cNvSpPr txBox="1"/>
          <p:nvPr/>
        </p:nvSpPr>
        <p:spPr>
          <a:xfrm>
            <a:off x="643615" y="790378"/>
            <a:ext cx="60975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996933" y="2886556"/>
            <a:ext cx="60975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29548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821131" y="609600"/>
            <a:ext cx="8455287"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812796" y="4013200"/>
            <a:ext cx="8463621"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812798" y="4527448"/>
            <a:ext cx="8463620"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a:defRPr/>
            </a:pPr>
            <a:endParaRPr lang="es-CO" dirty="0"/>
          </a:p>
        </p:txBody>
      </p:sp>
      <p:sp>
        <p:nvSpPr>
          <p:cNvPr id="5" name="Footer Placeholder 4"/>
          <p:cNvSpPr>
            <a:spLocks noGrp="1"/>
          </p:cNvSpPr>
          <p:nvPr>
            <p:ph type="ftr" sz="quarter" idx="11"/>
          </p:nvPr>
        </p:nvSpPr>
        <p:spPr/>
        <p:txBody>
          <a:bodyPr/>
          <a:lstStyle/>
          <a:p>
            <a:pPr>
              <a:defRPr/>
            </a:pPr>
            <a:endParaRPr lang="es-CO" dirty="0"/>
          </a:p>
        </p:txBody>
      </p:sp>
      <p:sp>
        <p:nvSpPr>
          <p:cNvPr id="6" name="Slide Number Placeholder 5"/>
          <p:cNvSpPr>
            <a:spLocks noGrp="1"/>
          </p:cNvSpPr>
          <p:nvPr>
            <p:ph type="sldNum" sz="quarter" idx="12"/>
          </p:nvPr>
        </p:nvSpPr>
        <p:spPr/>
        <p:txBody>
          <a:bodyPr/>
          <a:lstStyle/>
          <a:p>
            <a:pPr>
              <a:defRPr/>
            </a:pPr>
            <a:fld id="{9DE12544-26CC-4272-A585-AC01A182B19A}" type="slidenum">
              <a:rPr lang="es-CO" smtClean="0"/>
              <a:pPr>
                <a:defRPr/>
              </a:pPr>
              <a:t>‹Nº›</a:t>
            </a:fld>
            <a:endParaRPr lang="es-CO" dirty="0"/>
          </a:p>
        </p:txBody>
      </p:sp>
    </p:spTree>
    <p:extLst>
      <p:ext uri="{BB962C8B-B14F-4D97-AF65-F5344CB8AC3E}">
        <p14:creationId xmlns:p14="http://schemas.microsoft.com/office/powerpoint/2010/main" val="4051263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a:defRPr/>
            </a:pPr>
            <a:endParaRPr lang="es-ES" dirty="0"/>
          </a:p>
        </p:txBody>
      </p:sp>
      <p:sp>
        <p:nvSpPr>
          <p:cNvPr id="5" name="Footer Placeholder 4"/>
          <p:cNvSpPr>
            <a:spLocks noGrp="1"/>
          </p:cNvSpPr>
          <p:nvPr>
            <p:ph type="ftr" sz="quarter" idx="11"/>
          </p:nvPr>
        </p:nvSpPr>
        <p:spPr/>
        <p:txBody>
          <a:bodyPr/>
          <a:lstStyle/>
          <a:p>
            <a:pPr>
              <a:defRPr/>
            </a:pPr>
            <a:endParaRPr lang="es-ES" dirty="0"/>
          </a:p>
        </p:txBody>
      </p:sp>
      <p:sp>
        <p:nvSpPr>
          <p:cNvPr id="6" name="Slide Number Placeholder 5"/>
          <p:cNvSpPr>
            <a:spLocks noGrp="1"/>
          </p:cNvSpPr>
          <p:nvPr>
            <p:ph type="sldNum" sz="quarter" idx="12"/>
          </p:nvPr>
        </p:nvSpPr>
        <p:spPr/>
        <p:txBody>
          <a:bodyPr/>
          <a:lstStyle/>
          <a:p>
            <a:pPr>
              <a:defRPr/>
            </a:pPr>
            <a:fld id="{9EBD8FB7-C1FE-426C-B37A-05CBBD241522}" type="slidenum">
              <a:rPr lang="es-ES" smtClean="0"/>
              <a:pPr>
                <a:defRPr/>
              </a:pPr>
              <a:t>‹Nº›</a:t>
            </a:fld>
            <a:endParaRPr lang="es-ES" dirty="0"/>
          </a:p>
        </p:txBody>
      </p:sp>
    </p:spTree>
    <p:extLst>
      <p:ext uri="{BB962C8B-B14F-4D97-AF65-F5344CB8AC3E}">
        <p14:creationId xmlns:p14="http://schemas.microsoft.com/office/powerpoint/2010/main" val="4031669779"/>
      </p:ext>
    </p:extLst>
  </p:cSld>
  <p:clrMapOvr>
    <a:masterClrMapping/>
  </p:clrMapOvr>
  <p:transition spd="slow">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9749" y="609601"/>
            <a:ext cx="130508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12799" y="609601"/>
            <a:ext cx="6926701" cy="525145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a:defRPr/>
            </a:pPr>
            <a:endParaRPr lang="es-ES" dirty="0"/>
          </a:p>
        </p:txBody>
      </p:sp>
      <p:sp>
        <p:nvSpPr>
          <p:cNvPr id="5" name="Footer Placeholder 4"/>
          <p:cNvSpPr>
            <a:spLocks noGrp="1"/>
          </p:cNvSpPr>
          <p:nvPr>
            <p:ph type="ftr" sz="quarter" idx="11"/>
          </p:nvPr>
        </p:nvSpPr>
        <p:spPr/>
        <p:txBody>
          <a:bodyPr/>
          <a:lstStyle/>
          <a:p>
            <a:pPr>
              <a:defRPr/>
            </a:pPr>
            <a:endParaRPr lang="es-ES" dirty="0"/>
          </a:p>
        </p:txBody>
      </p:sp>
      <p:sp>
        <p:nvSpPr>
          <p:cNvPr id="6" name="Slide Number Placeholder 5"/>
          <p:cNvSpPr>
            <a:spLocks noGrp="1"/>
          </p:cNvSpPr>
          <p:nvPr>
            <p:ph type="sldNum" sz="quarter" idx="12"/>
          </p:nvPr>
        </p:nvSpPr>
        <p:spPr/>
        <p:txBody>
          <a:bodyPr/>
          <a:lstStyle/>
          <a:p>
            <a:pPr>
              <a:defRPr/>
            </a:pPr>
            <a:fld id="{79F3C8B9-32D1-47C4-AE80-4D39C8A1B9ED}" type="slidenum">
              <a:rPr lang="es-ES" smtClean="0"/>
              <a:pPr>
                <a:defRPr/>
              </a:pPr>
              <a:t>‹Nº›</a:t>
            </a:fld>
            <a:endParaRPr lang="es-ES" dirty="0"/>
          </a:p>
        </p:txBody>
      </p:sp>
    </p:spTree>
    <p:extLst>
      <p:ext uri="{BB962C8B-B14F-4D97-AF65-F5344CB8AC3E}">
        <p14:creationId xmlns:p14="http://schemas.microsoft.com/office/powerpoint/2010/main" val="2426890942"/>
      </p:ext>
    </p:extLst>
  </p:cSld>
  <p:clrMapOvr>
    <a:masterClrMapping/>
  </p:clrMapOvr>
  <p:transition spd="slow">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chart">
  <p:cSld name="Título y gráfico">
    <p:spTree>
      <p:nvGrpSpPr>
        <p:cNvPr id="1" name=""/>
        <p:cNvGrpSpPr/>
        <p:nvPr/>
      </p:nvGrpSpPr>
      <p:grpSpPr>
        <a:xfrm>
          <a:off x="0" y="0"/>
          <a:ext cx="0" cy="0"/>
          <a:chOff x="0" y="0"/>
          <a:chExt cx="0" cy="0"/>
        </a:xfrm>
      </p:grpSpPr>
      <p:sp>
        <p:nvSpPr>
          <p:cNvPr id="2" name="1 Título"/>
          <p:cNvSpPr>
            <a:spLocks noGrp="1"/>
          </p:cNvSpPr>
          <p:nvPr>
            <p:ph type="title"/>
          </p:nvPr>
        </p:nvSpPr>
        <p:spPr>
          <a:xfrm>
            <a:off x="609600" y="381000"/>
            <a:ext cx="10972800" cy="1371600"/>
          </a:xfrm>
        </p:spPr>
        <p:txBody>
          <a:bodyPr/>
          <a:lstStyle/>
          <a:p>
            <a:r>
              <a:rPr lang="es-ES"/>
              <a:t>Haga clic para modificar el estilo de título del patrón</a:t>
            </a:r>
            <a:endParaRPr lang="en-US"/>
          </a:p>
        </p:txBody>
      </p:sp>
      <p:sp>
        <p:nvSpPr>
          <p:cNvPr id="3" name="2 Marcador de gráfico"/>
          <p:cNvSpPr>
            <a:spLocks noGrp="1"/>
          </p:cNvSpPr>
          <p:nvPr>
            <p:ph type="chart" idx="1"/>
          </p:nvPr>
        </p:nvSpPr>
        <p:spPr>
          <a:xfrm>
            <a:off x="609600" y="1981200"/>
            <a:ext cx="10972800" cy="4114800"/>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s-E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6" name="Rectangle 6"/>
          <p:cNvSpPr>
            <a:spLocks noGrp="1" noChangeArrowheads="1"/>
          </p:cNvSpPr>
          <p:nvPr>
            <p:ph type="sldNum" sz="quarter" idx="12"/>
          </p:nvPr>
        </p:nvSpPr>
        <p:spPr>
          <a:ln/>
        </p:spPr>
        <p:txBody>
          <a:bodyPr/>
          <a:lstStyle>
            <a:lvl1pPr>
              <a:defRPr/>
            </a:lvl1pPr>
          </a:lstStyle>
          <a:p>
            <a:pPr>
              <a:defRPr/>
            </a:pPr>
            <a:fld id="{5C91E248-D685-40D5-9317-E683D83CDC05}" type="slidenum">
              <a:rPr lang="es-ES"/>
              <a:pPr>
                <a:defRPr/>
              </a:pPr>
              <a:t>‹Nº›</a:t>
            </a:fld>
            <a:endParaRPr lang="es-ES" dirty="0"/>
          </a:p>
        </p:txBody>
      </p:sp>
    </p:spTree>
    <p:extLst>
      <p:ext uri="{BB962C8B-B14F-4D97-AF65-F5344CB8AC3E}">
        <p14:creationId xmlns:p14="http://schemas.microsoft.com/office/powerpoint/2010/main" val="4051975897"/>
      </p:ext>
    </p:extLst>
  </p:cSld>
  <p:clrMapOvr>
    <a:masterClrMapping/>
  </p:clrMapOvr>
  <p:transition spd="slow">
    <p:rand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3/2/2023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9339645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smtClean="0"/>
              <a:t>3/2/2023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121139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a:defRPr/>
            </a:pPr>
            <a:endParaRPr lang="es-ES" dirty="0"/>
          </a:p>
        </p:txBody>
      </p:sp>
      <p:sp>
        <p:nvSpPr>
          <p:cNvPr id="5" name="Footer Placeholder 4"/>
          <p:cNvSpPr>
            <a:spLocks noGrp="1"/>
          </p:cNvSpPr>
          <p:nvPr>
            <p:ph type="ftr" sz="quarter" idx="11"/>
          </p:nvPr>
        </p:nvSpPr>
        <p:spPr/>
        <p:txBody>
          <a:bodyPr/>
          <a:lstStyle/>
          <a:p>
            <a:pPr>
              <a:defRPr/>
            </a:pPr>
            <a:endParaRPr lang="es-ES" dirty="0"/>
          </a:p>
        </p:txBody>
      </p:sp>
      <p:sp>
        <p:nvSpPr>
          <p:cNvPr id="6" name="Slide Number Placeholder 5"/>
          <p:cNvSpPr>
            <a:spLocks noGrp="1"/>
          </p:cNvSpPr>
          <p:nvPr>
            <p:ph type="sldNum" sz="quarter" idx="12"/>
          </p:nvPr>
        </p:nvSpPr>
        <p:spPr/>
        <p:txBody>
          <a:bodyPr/>
          <a:lstStyle/>
          <a:p>
            <a:pPr>
              <a:defRPr/>
            </a:pPr>
            <a:fld id="{7BD3942F-FCB6-40F9-BAEF-81B8521817A1}" type="slidenum">
              <a:rPr lang="es-ES" smtClean="0"/>
              <a:pPr>
                <a:defRPr/>
              </a:pPr>
              <a:t>‹Nº›</a:t>
            </a:fld>
            <a:endParaRPr lang="es-ES" dirty="0"/>
          </a:p>
        </p:txBody>
      </p:sp>
    </p:spTree>
    <p:extLst>
      <p:ext uri="{BB962C8B-B14F-4D97-AF65-F5344CB8AC3E}">
        <p14:creationId xmlns:p14="http://schemas.microsoft.com/office/powerpoint/2010/main" val="1994544824"/>
      </p:ext>
    </p:extLst>
  </p:cSld>
  <p:clrMapOvr>
    <a:masterClrMapping/>
  </p:clrMapOvr>
  <p:transition spd="slow">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586B75A-687E-405C-8A0B-8D00578BA2C3}" type="datetimeFigureOut">
              <a:rPr lang="en-US" smtClean="0"/>
              <a:pPr/>
              <a:t>3/2/2023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3432392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smtClean="0"/>
              <a:t>3/2/2023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42489961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smtClean="0"/>
              <a:t>3/2/2023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35391524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smtClean="0"/>
              <a:t>3/2/2023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5881768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smtClean="0"/>
              <a:t>3/2/2023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41959545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F6E2C9B-5FA2-460D-9BE7-B0812FC2A6FF}" type="datetimeFigureOut">
              <a:rPr lang="en-US" smtClean="0"/>
              <a:t>3/2/2023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643669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‹Nº›</a:t>
            </a:fld>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3/2/2023</a:t>
            </a:fld>
            <a:endParaRPr lang="en-US" dirty="0"/>
          </a:p>
        </p:txBody>
      </p:sp>
    </p:spTree>
    <p:extLst>
      <p:ext uri="{BB962C8B-B14F-4D97-AF65-F5344CB8AC3E}">
        <p14:creationId xmlns:p14="http://schemas.microsoft.com/office/powerpoint/2010/main" val="25130127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586B75A-687E-405C-8A0B-8D00578BA2C3}" type="datetimeFigureOut">
              <a:rPr lang="en-US" smtClean="0"/>
              <a:pPr/>
              <a:t>3/2/2023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657586635"/>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586B75A-687E-405C-8A0B-8D00578BA2C3}" type="datetimeFigureOut">
              <a:rPr lang="en-US" smtClean="0"/>
              <a:pPr/>
              <a:t>3/2/2023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75166741"/>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586B75A-687E-405C-8A0B-8D00578BA2C3}" type="datetimeFigureOut">
              <a:rPr lang="en-US" smtClean="0"/>
              <a:pPr/>
              <a:t>3/2/2023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54931346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12798" y="2700869"/>
            <a:ext cx="8463620"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12798" y="4527448"/>
            <a:ext cx="8463620"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a:defRPr/>
            </a:pPr>
            <a:endParaRPr lang="es-ES" dirty="0"/>
          </a:p>
        </p:txBody>
      </p:sp>
      <p:sp>
        <p:nvSpPr>
          <p:cNvPr id="5" name="Footer Placeholder 4"/>
          <p:cNvSpPr>
            <a:spLocks noGrp="1"/>
          </p:cNvSpPr>
          <p:nvPr>
            <p:ph type="ftr" sz="quarter" idx="11"/>
          </p:nvPr>
        </p:nvSpPr>
        <p:spPr/>
        <p:txBody>
          <a:bodyPr/>
          <a:lstStyle/>
          <a:p>
            <a:pPr>
              <a:defRPr/>
            </a:pPr>
            <a:endParaRPr lang="es-ES" dirty="0"/>
          </a:p>
        </p:txBody>
      </p:sp>
      <p:sp>
        <p:nvSpPr>
          <p:cNvPr id="6" name="Slide Number Placeholder 5"/>
          <p:cNvSpPr>
            <a:spLocks noGrp="1"/>
          </p:cNvSpPr>
          <p:nvPr>
            <p:ph type="sldNum" sz="quarter" idx="12"/>
          </p:nvPr>
        </p:nvSpPr>
        <p:spPr/>
        <p:txBody>
          <a:bodyPr/>
          <a:lstStyle/>
          <a:p>
            <a:pPr>
              <a:defRPr/>
            </a:pPr>
            <a:fld id="{2FE6A208-B1B7-4C7F-A60B-680F1F3E1D4A}" type="slidenum">
              <a:rPr lang="es-ES" smtClean="0"/>
              <a:pPr>
                <a:defRPr/>
              </a:pPr>
              <a:t>‹Nº›</a:t>
            </a:fld>
            <a:endParaRPr lang="es-ES" dirty="0"/>
          </a:p>
        </p:txBody>
      </p:sp>
    </p:spTree>
    <p:extLst>
      <p:ext uri="{BB962C8B-B14F-4D97-AF65-F5344CB8AC3E}">
        <p14:creationId xmlns:p14="http://schemas.microsoft.com/office/powerpoint/2010/main" val="841871313"/>
      </p:ext>
    </p:extLst>
  </p:cSld>
  <p:clrMapOvr>
    <a:masterClrMapping/>
  </p:clrMapOvr>
  <p:transition spd="slow">
    <p:random/>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586B75A-687E-405C-8A0B-8D00578BA2C3}" type="datetimeFigureOut">
              <a:rPr lang="en-US" smtClean="0"/>
              <a:pPr/>
              <a:t>3/2/2023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26694393"/>
      </p:ext>
    </p:extLst>
  </p:cSld>
  <p:clrMapOvr>
    <a:masterClrMapping/>
  </p:clrMapOvr>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586B75A-687E-405C-8A0B-8D00578BA2C3}" type="datetimeFigureOut">
              <a:rPr lang="en-US" smtClean="0"/>
              <a:pPr/>
              <a:t>3/2/2023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970776871"/>
      </p:ext>
    </p:extLst>
  </p:cSld>
  <p:clrMapOvr>
    <a:masterClrMapping/>
  </p:clrMapOvr>
  <p:hf sldNum="0"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smtClean="0"/>
              <a:t>3/2/2023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40868888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smtClean="0"/>
              <a:t>3/2/2023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‹Nº›</a:t>
            </a:fld>
            <a:endParaRPr lang="en-US" dirty="0"/>
          </a:p>
        </p:txBody>
      </p:sp>
    </p:spTree>
    <p:extLst>
      <p:ext uri="{BB962C8B-B14F-4D97-AF65-F5344CB8AC3E}">
        <p14:creationId xmlns:p14="http://schemas.microsoft.com/office/powerpoint/2010/main" val="1690848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9" cy="1320800"/>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12801" y="2160589"/>
            <a:ext cx="411747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158939" y="2160590"/>
            <a:ext cx="411748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pPr>
              <a:defRPr/>
            </a:pPr>
            <a:endParaRPr lang="es-ES" dirty="0"/>
          </a:p>
        </p:txBody>
      </p:sp>
      <p:sp>
        <p:nvSpPr>
          <p:cNvPr id="6" name="Footer Placeholder 5"/>
          <p:cNvSpPr>
            <a:spLocks noGrp="1"/>
          </p:cNvSpPr>
          <p:nvPr>
            <p:ph type="ftr" sz="quarter" idx="11"/>
          </p:nvPr>
        </p:nvSpPr>
        <p:spPr/>
        <p:txBody>
          <a:bodyPr/>
          <a:lstStyle/>
          <a:p>
            <a:pPr>
              <a:defRPr/>
            </a:pPr>
            <a:endParaRPr lang="es-ES" dirty="0"/>
          </a:p>
        </p:txBody>
      </p:sp>
      <p:sp>
        <p:nvSpPr>
          <p:cNvPr id="7" name="Slide Number Placeholder 6"/>
          <p:cNvSpPr>
            <a:spLocks noGrp="1"/>
          </p:cNvSpPr>
          <p:nvPr>
            <p:ph type="sldNum" sz="quarter" idx="12"/>
          </p:nvPr>
        </p:nvSpPr>
        <p:spPr/>
        <p:txBody>
          <a:bodyPr/>
          <a:lstStyle/>
          <a:p>
            <a:pPr>
              <a:defRPr/>
            </a:pPr>
            <a:fld id="{4BBEB4C2-267D-40FA-B761-D766E2F757A1}" type="slidenum">
              <a:rPr lang="es-ES" smtClean="0"/>
              <a:pPr>
                <a:defRPr/>
              </a:pPr>
              <a:t>‹Nº›</a:t>
            </a:fld>
            <a:endParaRPr lang="es-ES" dirty="0"/>
          </a:p>
        </p:txBody>
      </p:sp>
    </p:spTree>
    <p:extLst>
      <p:ext uri="{BB962C8B-B14F-4D97-AF65-F5344CB8AC3E}">
        <p14:creationId xmlns:p14="http://schemas.microsoft.com/office/powerpoint/2010/main" val="2501611775"/>
      </p:ext>
    </p:extLst>
  </p:cSld>
  <p:clrMapOvr>
    <a:masterClrMapping/>
  </p:clrMapOvr>
  <p:transition spd="slow">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7" cy="1320800"/>
          </a:xfrm>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12799"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12799" y="2737247"/>
            <a:ext cx="4120896"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155520"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155520" y="2737247"/>
            <a:ext cx="4120896"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pPr>
              <a:defRPr/>
            </a:pPr>
            <a:endParaRPr lang="es-ES" dirty="0"/>
          </a:p>
        </p:txBody>
      </p:sp>
      <p:sp>
        <p:nvSpPr>
          <p:cNvPr id="8" name="Footer Placeholder 7"/>
          <p:cNvSpPr>
            <a:spLocks noGrp="1"/>
          </p:cNvSpPr>
          <p:nvPr>
            <p:ph type="ftr" sz="quarter" idx="11"/>
          </p:nvPr>
        </p:nvSpPr>
        <p:spPr/>
        <p:txBody>
          <a:bodyPr/>
          <a:lstStyle/>
          <a:p>
            <a:pPr>
              <a:defRPr/>
            </a:pPr>
            <a:endParaRPr lang="es-ES" dirty="0"/>
          </a:p>
        </p:txBody>
      </p:sp>
      <p:sp>
        <p:nvSpPr>
          <p:cNvPr id="9" name="Slide Number Placeholder 8"/>
          <p:cNvSpPr>
            <a:spLocks noGrp="1"/>
          </p:cNvSpPr>
          <p:nvPr>
            <p:ph type="sldNum" sz="quarter" idx="12"/>
          </p:nvPr>
        </p:nvSpPr>
        <p:spPr/>
        <p:txBody>
          <a:bodyPr/>
          <a:lstStyle/>
          <a:p>
            <a:pPr>
              <a:defRPr/>
            </a:pPr>
            <a:fld id="{61EE8615-8301-4BD6-B017-A6979785A3D6}" type="slidenum">
              <a:rPr lang="es-ES" smtClean="0"/>
              <a:pPr>
                <a:defRPr/>
              </a:pPr>
              <a:t>‹Nº›</a:t>
            </a:fld>
            <a:endParaRPr lang="es-ES" dirty="0"/>
          </a:p>
        </p:txBody>
      </p:sp>
    </p:spTree>
    <p:extLst>
      <p:ext uri="{BB962C8B-B14F-4D97-AF65-F5344CB8AC3E}">
        <p14:creationId xmlns:p14="http://schemas.microsoft.com/office/powerpoint/2010/main" val="2615273802"/>
      </p:ext>
    </p:extLst>
  </p:cSld>
  <p:clrMapOvr>
    <a:masterClrMapping/>
  </p:clrMapOvr>
  <p:transition spd="slow">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812799" y="609600"/>
            <a:ext cx="8463619"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pPr>
              <a:defRPr/>
            </a:pPr>
            <a:endParaRPr lang="es-CO" dirty="0"/>
          </a:p>
        </p:txBody>
      </p:sp>
      <p:sp>
        <p:nvSpPr>
          <p:cNvPr id="4" name="Footer Placeholder 3"/>
          <p:cNvSpPr>
            <a:spLocks noGrp="1"/>
          </p:cNvSpPr>
          <p:nvPr>
            <p:ph type="ftr" sz="quarter" idx="11"/>
          </p:nvPr>
        </p:nvSpPr>
        <p:spPr/>
        <p:txBody>
          <a:bodyPr/>
          <a:lstStyle/>
          <a:p>
            <a:pPr>
              <a:defRPr/>
            </a:pPr>
            <a:endParaRPr lang="es-CO" dirty="0"/>
          </a:p>
        </p:txBody>
      </p:sp>
      <p:sp>
        <p:nvSpPr>
          <p:cNvPr id="5" name="Slide Number Placeholder 4"/>
          <p:cNvSpPr>
            <a:spLocks noGrp="1"/>
          </p:cNvSpPr>
          <p:nvPr>
            <p:ph type="sldNum" sz="quarter" idx="12"/>
          </p:nvPr>
        </p:nvSpPr>
        <p:spPr/>
        <p:txBody>
          <a:bodyPr/>
          <a:lstStyle/>
          <a:p>
            <a:pPr>
              <a:defRPr/>
            </a:pPr>
            <a:fld id="{9DE12544-26CC-4272-A585-AC01A182B19A}" type="slidenum">
              <a:rPr lang="es-CO" smtClean="0"/>
              <a:pPr>
                <a:defRPr/>
              </a:pPr>
              <a:t>‹Nº›</a:t>
            </a:fld>
            <a:endParaRPr lang="es-CO" dirty="0"/>
          </a:p>
        </p:txBody>
      </p:sp>
    </p:spTree>
    <p:extLst>
      <p:ext uri="{BB962C8B-B14F-4D97-AF65-F5344CB8AC3E}">
        <p14:creationId xmlns:p14="http://schemas.microsoft.com/office/powerpoint/2010/main" val="4130922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s-ES" dirty="0"/>
          </a:p>
        </p:txBody>
      </p:sp>
      <p:sp>
        <p:nvSpPr>
          <p:cNvPr id="3" name="Footer Placeholder 2"/>
          <p:cNvSpPr>
            <a:spLocks noGrp="1"/>
          </p:cNvSpPr>
          <p:nvPr>
            <p:ph type="ftr" sz="quarter" idx="11"/>
          </p:nvPr>
        </p:nvSpPr>
        <p:spPr/>
        <p:txBody>
          <a:bodyPr/>
          <a:lstStyle/>
          <a:p>
            <a:pPr>
              <a:defRPr/>
            </a:pPr>
            <a:endParaRPr lang="es-ES" dirty="0"/>
          </a:p>
        </p:txBody>
      </p:sp>
      <p:sp>
        <p:nvSpPr>
          <p:cNvPr id="4" name="Slide Number Placeholder 3"/>
          <p:cNvSpPr>
            <a:spLocks noGrp="1"/>
          </p:cNvSpPr>
          <p:nvPr>
            <p:ph type="sldNum" sz="quarter" idx="12"/>
          </p:nvPr>
        </p:nvSpPr>
        <p:spPr/>
        <p:txBody>
          <a:bodyPr/>
          <a:lstStyle/>
          <a:p>
            <a:pPr>
              <a:defRPr/>
            </a:pPr>
            <a:fld id="{DF41F899-F8B5-413F-901E-ED0A38D2FD89}" type="slidenum">
              <a:rPr lang="es-ES" smtClean="0"/>
              <a:pPr>
                <a:defRPr/>
              </a:pPr>
              <a:t>‹Nº›</a:t>
            </a:fld>
            <a:endParaRPr lang="es-ES" dirty="0"/>
          </a:p>
        </p:txBody>
      </p:sp>
    </p:spTree>
    <p:extLst>
      <p:ext uri="{BB962C8B-B14F-4D97-AF65-F5344CB8AC3E}">
        <p14:creationId xmlns:p14="http://schemas.microsoft.com/office/powerpoint/2010/main" val="2505116718"/>
      </p:ext>
    </p:extLst>
  </p:cSld>
  <p:clrMapOvr>
    <a:masterClrMapping/>
  </p:clrMapOvr>
  <p:transition spd="slow">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12799" y="1498604"/>
            <a:ext cx="3720243"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1701" y="514926"/>
            <a:ext cx="4514716"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12799" y="2777069"/>
            <a:ext cx="3720243"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pPr>
              <a:defRPr/>
            </a:pPr>
            <a:endParaRPr lang="es-ES" dirty="0"/>
          </a:p>
        </p:txBody>
      </p:sp>
      <p:sp>
        <p:nvSpPr>
          <p:cNvPr id="6" name="Footer Placeholder 5"/>
          <p:cNvSpPr>
            <a:spLocks noGrp="1"/>
          </p:cNvSpPr>
          <p:nvPr>
            <p:ph type="ftr" sz="quarter" idx="11"/>
          </p:nvPr>
        </p:nvSpPr>
        <p:spPr/>
        <p:txBody>
          <a:bodyPr/>
          <a:lstStyle/>
          <a:p>
            <a:pPr>
              <a:defRPr/>
            </a:pPr>
            <a:endParaRPr lang="es-ES" dirty="0"/>
          </a:p>
        </p:txBody>
      </p:sp>
      <p:sp>
        <p:nvSpPr>
          <p:cNvPr id="7" name="Slide Number Placeholder 6"/>
          <p:cNvSpPr>
            <a:spLocks noGrp="1"/>
          </p:cNvSpPr>
          <p:nvPr>
            <p:ph type="sldNum" sz="quarter" idx="12"/>
          </p:nvPr>
        </p:nvSpPr>
        <p:spPr/>
        <p:txBody>
          <a:bodyPr/>
          <a:lstStyle/>
          <a:p>
            <a:pPr>
              <a:defRPr/>
            </a:pPr>
            <a:fld id="{97F7FD82-7B6D-4063-8639-6D23912FAEE4}" type="slidenum">
              <a:rPr lang="es-ES" smtClean="0"/>
              <a:pPr>
                <a:defRPr/>
              </a:pPr>
              <a:t>‹Nº›</a:t>
            </a:fld>
            <a:endParaRPr lang="es-ES" dirty="0"/>
          </a:p>
        </p:txBody>
      </p:sp>
    </p:spTree>
    <p:extLst>
      <p:ext uri="{BB962C8B-B14F-4D97-AF65-F5344CB8AC3E}">
        <p14:creationId xmlns:p14="http://schemas.microsoft.com/office/powerpoint/2010/main" val="1211927276"/>
      </p:ext>
    </p:extLst>
  </p:cSld>
  <p:clrMapOvr>
    <a:masterClrMapping/>
  </p:clrMapOvr>
  <p:transition spd="slow">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12799" y="4800600"/>
            <a:ext cx="8463619"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799" y="609600"/>
            <a:ext cx="8463619"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812799" y="5367338"/>
            <a:ext cx="8463619"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pPr>
              <a:defRPr/>
            </a:pPr>
            <a:endParaRPr lang="es-ES" dirty="0"/>
          </a:p>
        </p:txBody>
      </p:sp>
      <p:sp>
        <p:nvSpPr>
          <p:cNvPr id="6" name="Footer Placeholder 5"/>
          <p:cNvSpPr>
            <a:spLocks noGrp="1"/>
          </p:cNvSpPr>
          <p:nvPr>
            <p:ph type="ftr" sz="quarter" idx="11"/>
          </p:nvPr>
        </p:nvSpPr>
        <p:spPr/>
        <p:txBody>
          <a:bodyPr/>
          <a:lstStyle/>
          <a:p>
            <a:pPr>
              <a:defRPr/>
            </a:pPr>
            <a:endParaRPr lang="es-ES" dirty="0"/>
          </a:p>
        </p:txBody>
      </p:sp>
      <p:sp>
        <p:nvSpPr>
          <p:cNvPr id="7" name="Slide Number Placeholder 6"/>
          <p:cNvSpPr>
            <a:spLocks noGrp="1"/>
          </p:cNvSpPr>
          <p:nvPr>
            <p:ph type="sldNum" sz="quarter" idx="12"/>
          </p:nvPr>
        </p:nvSpPr>
        <p:spPr/>
        <p:txBody>
          <a:bodyPr/>
          <a:lstStyle/>
          <a:p>
            <a:pPr>
              <a:defRPr/>
            </a:pPr>
            <a:fld id="{69DAE6E7-D789-4A91-AD2D-453C06E31283}" type="slidenum">
              <a:rPr lang="es-ES" smtClean="0"/>
              <a:pPr>
                <a:defRPr/>
              </a:pPr>
              <a:t>‹Nº›</a:t>
            </a:fld>
            <a:endParaRPr lang="es-ES" dirty="0"/>
          </a:p>
        </p:txBody>
      </p:sp>
    </p:spTree>
    <p:extLst>
      <p:ext uri="{BB962C8B-B14F-4D97-AF65-F5344CB8AC3E}">
        <p14:creationId xmlns:p14="http://schemas.microsoft.com/office/powerpoint/2010/main" val="3681669443"/>
      </p:ext>
    </p:extLst>
  </p:cSld>
  <p:clrMapOvr>
    <a:masterClrMapping/>
  </p:clrMapOvr>
  <p:transition spd="slow">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theme" Target="../theme/theme2.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11289" y="-8468"/>
            <a:ext cx="12226407"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812800" y="609600"/>
            <a:ext cx="8463617"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12799" y="2160590"/>
            <a:ext cx="8463619"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7011" y="6041364"/>
            <a:ext cx="912176"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s-CO" dirty="0"/>
          </a:p>
        </p:txBody>
      </p:sp>
      <p:sp>
        <p:nvSpPr>
          <p:cNvPr id="5" name="Footer Placeholder 4"/>
          <p:cNvSpPr>
            <a:spLocks noGrp="1"/>
          </p:cNvSpPr>
          <p:nvPr>
            <p:ph type="ftr" sz="quarter" idx="3"/>
          </p:nvPr>
        </p:nvSpPr>
        <p:spPr>
          <a:xfrm>
            <a:off x="812799" y="6041364"/>
            <a:ext cx="6163964"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s-CO" dirty="0"/>
          </a:p>
        </p:txBody>
      </p:sp>
      <p:sp>
        <p:nvSpPr>
          <p:cNvPr id="6" name="Slide Number Placeholder 5"/>
          <p:cNvSpPr>
            <a:spLocks noGrp="1"/>
          </p:cNvSpPr>
          <p:nvPr>
            <p:ph type="sldNum" sz="quarter" idx="4"/>
          </p:nvPr>
        </p:nvSpPr>
        <p:spPr>
          <a:xfrm>
            <a:off x="8592902" y="6041364"/>
            <a:ext cx="683517" cy="365125"/>
          </a:xfrm>
          <a:prstGeom prst="rect">
            <a:avLst/>
          </a:prstGeom>
        </p:spPr>
        <p:txBody>
          <a:bodyPr vert="horz" lIns="91440" tIns="45720" rIns="91440" bIns="45720" rtlCol="0" anchor="ctr"/>
          <a:lstStyle>
            <a:lvl1pPr algn="r">
              <a:defRPr sz="900">
                <a:solidFill>
                  <a:schemeClr val="accent1"/>
                </a:solidFill>
              </a:defRPr>
            </a:lvl1pPr>
          </a:lstStyle>
          <a:p>
            <a:pPr>
              <a:defRPr/>
            </a:pPr>
            <a:fld id="{9DE12544-26CC-4272-A585-AC01A182B19A}" type="slidenum">
              <a:rPr lang="es-CO" smtClean="0"/>
              <a:pPr>
                <a:defRPr/>
              </a:pPr>
              <a:t>‹Nº›</a:t>
            </a:fld>
            <a:endParaRPr lang="es-CO" dirty="0"/>
          </a:p>
        </p:txBody>
      </p:sp>
    </p:spTree>
    <p:extLst>
      <p:ext uri="{BB962C8B-B14F-4D97-AF65-F5344CB8AC3E}">
        <p14:creationId xmlns:p14="http://schemas.microsoft.com/office/powerpoint/2010/main" val="377958893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 id="2147483723" r:id="rId17"/>
  </p:sldLayoutIdLst>
  <p:transition spd="slow">
    <p:random/>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586B75A-687E-405C-8A0B-8D00578BA2C3}" type="datetimeFigureOut">
              <a:rPr lang="en-US" smtClean="0"/>
              <a:pPr/>
              <a:t>3/2/2023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086461493"/>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package" Target="../embeddings/Microsoft_Excel_Worksheet1.xlsx"/><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package" Target="../embeddings/Microsoft_Excel_Worksheet2.xlsx"/><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18">
            <a:extLst>
              <a:ext uri="{FF2B5EF4-FFF2-40B4-BE49-F238E27FC236}">
                <a16:creationId xmlns:a16="http://schemas.microsoft.com/office/drawing/2014/main" id="{7C2AC741-0BD7-4982-A1E4-175DD1DBF033}"/>
              </a:ext>
            </a:extLst>
          </p:cNvPr>
          <p:cNvSpPr/>
          <p:nvPr/>
        </p:nvSpPr>
        <p:spPr>
          <a:xfrm>
            <a:off x="361244" y="316089"/>
            <a:ext cx="11379200" cy="1415772"/>
          </a:xfrm>
          <a:prstGeom prst="rect">
            <a:avLst/>
          </a:prstGeom>
          <a:noFill/>
        </p:spPr>
        <p:txBody>
          <a:bodyPr wrap="square" lIns="91440" tIns="45720" rIns="91440" bIns="4572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5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rebuchet MS" panose="020B0603020202020204"/>
              <a:ea typeface="+mn-ea"/>
              <a:cs typeface="+mn-cs"/>
            </a:endParaRPr>
          </a:p>
        </p:txBody>
      </p:sp>
      <p:sp>
        <p:nvSpPr>
          <p:cNvPr id="4" name="CuadroTexto 3">
            <a:extLst>
              <a:ext uri="{FF2B5EF4-FFF2-40B4-BE49-F238E27FC236}">
                <a16:creationId xmlns:a16="http://schemas.microsoft.com/office/drawing/2014/main" id="{27D91275-27F6-4C86-9CDE-96D2E3AA9CA1}"/>
              </a:ext>
            </a:extLst>
          </p:cNvPr>
          <p:cNvSpPr txBox="1"/>
          <p:nvPr/>
        </p:nvSpPr>
        <p:spPr>
          <a:xfrm>
            <a:off x="587023" y="316089"/>
            <a:ext cx="10080978" cy="7171194"/>
          </a:xfrm>
          <a:prstGeom prst="rect">
            <a:avLst/>
          </a:prstGeom>
          <a:noFill/>
          <a:ln>
            <a:noFill/>
          </a:ln>
        </p:spPr>
        <p:txBody>
          <a:bodyPr wrap="square">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4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rPr>
              <a:t>INFORME DE PROCESOS  DE CALIDAD</a:t>
            </a: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4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4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kumimoji="0" lang="es-CO" sz="24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rPr>
              <a:t> Año – 2022</a:t>
            </a: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4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4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4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kumimoji="0" lang="es-CO" sz="20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rPr>
              <a:t>Presentado por:</a:t>
            </a: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4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4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kumimoji="0" lang="es-CO" sz="28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rPr>
              <a:t>LEON ARBEY SEPULVEDA S.</a:t>
            </a: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8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kumimoji="0" lang="es-CO" sz="28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rPr>
              <a:t>Asesor Interno de Calidad y Control Interno</a:t>
            </a: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p:txBody>
      </p:sp>
      <p:pic>
        <p:nvPicPr>
          <p:cNvPr id="2" name="Imagen 1">
            <a:extLst>
              <a:ext uri="{FF2B5EF4-FFF2-40B4-BE49-F238E27FC236}">
                <a16:creationId xmlns:a16="http://schemas.microsoft.com/office/drawing/2014/main" id="{18A2BF0E-0795-4647-A659-9D1F8DF3E63C}"/>
              </a:ext>
            </a:extLst>
          </p:cNvPr>
          <p:cNvPicPr>
            <a:picLocks noChangeAspect="1"/>
          </p:cNvPicPr>
          <p:nvPr/>
        </p:nvPicPr>
        <p:blipFill>
          <a:blip r:embed="rId2"/>
          <a:stretch>
            <a:fillRect/>
          </a:stretch>
        </p:blipFill>
        <p:spPr>
          <a:xfrm>
            <a:off x="0" y="0"/>
            <a:ext cx="1603387" cy="1585097"/>
          </a:xfrm>
          <a:prstGeom prst="rect">
            <a:avLst/>
          </a:prstGeom>
        </p:spPr>
      </p:pic>
    </p:spTree>
    <p:extLst>
      <p:ext uri="{BB962C8B-B14F-4D97-AF65-F5344CB8AC3E}">
        <p14:creationId xmlns:p14="http://schemas.microsoft.com/office/powerpoint/2010/main" val="523374135"/>
      </p:ext>
    </p:extLst>
  </p:cSld>
  <p:clrMapOvr>
    <a:masterClrMapping/>
  </p:clrMapOvr>
  <p:transition spd="slow">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7FF77-38AA-4A86-B0DF-CC325CA18006}"/>
              </a:ext>
            </a:extLst>
          </p:cNvPr>
          <p:cNvSpPr>
            <a:spLocks noGrp="1"/>
          </p:cNvSpPr>
          <p:nvPr>
            <p:ph type="title"/>
          </p:nvPr>
        </p:nvSpPr>
        <p:spPr>
          <a:xfrm>
            <a:off x="677333" y="609600"/>
            <a:ext cx="11175999" cy="504825"/>
          </a:xfrm>
          <a:ln>
            <a:solidFill>
              <a:schemeClr val="accent1"/>
            </a:solidFill>
          </a:ln>
        </p:spPr>
        <p:txBody>
          <a:bodyPr>
            <a:normAutofit fontScale="90000"/>
          </a:bodyPr>
          <a:lstStyle/>
          <a:p>
            <a:pPr marL="514350" lvl="0" indent="-514350" algn="ctr" defTabSz="914400">
              <a:lnSpc>
                <a:spcPct val="80000"/>
              </a:lnSpc>
              <a:defRPr/>
            </a:pPr>
            <a:r>
              <a:rPr lang="es-CO" sz="3900" b="1" i="1" spc="-120" dirty="0">
                <a:solidFill>
                  <a:prstClr val="black"/>
                </a:solidFill>
                <a:latin typeface="Arial Black" pitchFamily="34" charset="0"/>
                <a:ea typeface="+mn-ea"/>
                <a:cs typeface="+mn-cs"/>
              </a:rPr>
              <a:t>Indicadores de Calidad</a:t>
            </a:r>
            <a:endParaRPr lang="es-CO" dirty="0"/>
          </a:p>
        </p:txBody>
      </p:sp>
      <p:graphicFrame>
        <p:nvGraphicFramePr>
          <p:cNvPr id="4" name="Marcador de contenido 3">
            <a:extLst>
              <a:ext uri="{FF2B5EF4-FFF2-40B4-BE49-F238E27FC236}">
                <a16:creationId xmlns:a16="http://schemas.microsoft.com/office/drawing/2014/main" id="{1F53E34E-CE7B-3899-165D-3C0BD79EAE39}"/>
              </a:ext>
            </a:extLst>
          </p:cNvPr>
          <p:cNvGraphicFramePr>
            <a:graphicFrameLocks noGrp="1"/>
          </p:cNvGraphicFramePr>
          <p:nvPr>
            <p:ph idx="1"/>
            <p:extLst>
              <p:ext uri="{D42A27DB-BD31-4B8C-83A1-F6EECF244321}">
                <p14:modId xmlns:p14="http://schemas.microsoft.com/office/powerpoint/2010/main" val="3176334368"/>
              </p:ext>
            </p:extLst>
          </p:nvPr>
        </p:nvGraphicFramePr>
        <p:xfrm>
          <a:off x="414338" y="1757363"/>
          <a:ext cx="11438993" cy="4491037"/>
        </p:xfrm>
        <a:graphic>
          <a:graphicData uri="http://schemas.openxmlformats.org/drawingml/2006/table">
            <a:tbl>
              <a:tblPr/>
              <a:tblGrid>
                <a:gridCol w="5454252">
                  <a:extLst>
                    <a:ext uri="{9D8B030D-6E8A-4147-A177-3AD203B41FA5}">
                      <a16:colId xmlns:a16="http://schemas.microsoft.com/office/drawing/2014/main" val="3577173397"/>
                    </a:ext>
                  </a:extLst>
                </a:gridCol>
                <a:gridCol w="1576016">
                  <a:extLst>
                    <a:ext uri="{9D8B030D-6E8A-4147-A177-3AD203B41FA5}">
                      <a16:colId xmlns:a16="http://schemas.microsoft.com/office/drawing/2014/main" val="1125671723"/>
                    </a:ext>
                  </a:extLst>
                </a:gridCol>
                <a:gridCol w="1576016">
                  <a:extLst>
                    <a:ext uri="{9D8B030D-6E8A-4147-A177-3AD203B41FA5}">
                      <a16:colId xmlns:a16="http://schemas.microsoft.com/office/drawing/2014/main" val="1459344453"/>
                    </a:ext>
                  </a:extLst>
                </a:gridCol>
                <a:gridCol w="2832709">
                  <a:extLst>
                    <a:ext uri="{9D8B030D-6E8A-4147-A177-3AD203B41FA5}">
                      <a16:colId xmlns:a16="http://schemas.microsoft.com/office/drawing/2014/main" val="1874604721"/>
                    </a:ext>
                  </a:extLst>
                </a:gridCol>
              </a:tblGrid>
              <a:tr h="734277">
                <a:tc>
                  <a:txBody>
                    <a:bodyPr/>
                    <a:lstStyle/>
                    <a:p>
                      <a:pPr algn="ctr" fontAlgn="ctr"/>
                      <a:r>
                        <a:rPr lang="es-CO" sz="1500" b="1" i="0" u="none" strike="noStrike">
                          <a:solidFill>
                            <a:srgbClr val="000000"/>
                          </a:solidFill>
                          <a:effectLst/>
                          <a:latin typeface="Arial Black" panose="020B0A04020102020204" pitchFamily="34" charset="0"/>
                        </a:rPr>
                        <a:t>NOMBRE DEL INDICADOR</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700" b="1" i="0" u="none" strike="noStrike" dirty="0">
                          <a:solidFill>
                            <a:srgbClr val="000000"/>
                          </a:solidFill>
                          <a:effectLst/>
                          <a:latin typeface="Arial Black" panose="020B0A04020102020204" pitchFamily="34" charset="0"/>
                        </a:rPr>
                        <a:t>Año  2021</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700" b="1" i="0" u="none" strike="noStrike">
                          <a:solidFill>
                            <a:srgbClr val="000000"/>
                          </a:solidFill>
                          <a:effectLst/>
                          <a:latin typeface="Arial Black" panose="020B0A04020102020204" pitchFamily="34" charset="0"/>
                        </a:rPr>
                        <a:t>Año  2022</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700" b="1" i="0" u="none" strike="noStrike">
                          <a:solidFill>
                            <a:srgbClr val="000000"/>
                          </a:solidFill>
                          <a:effectLst/>
                          <a:latin typeface="Arial Black" panose="020B0A04020102020204" pitchFamily="34" charset="0"/>
                        </a:rPr>
                        <a:t>Variacion</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77829566"/>
                  </a:ext>
                </a:extLst>
              </a:tr>
              <a:tr h="657433">
                <a:tc>
                  <a:txBody>
                    <a:bodyPr/>
                    <a:lstStyle/>
                    <a:p>
                      <a:pPr algn="l" fontAlgn="ctr"/>
                      <a:r>
                        <a:rPr lang="es-ES" sz="900" b="1" i="0" u="none" strike="noStrike" dirty="0">
                          <a:solidFill>
                            <a:srgbClr val="000000"/>
                          </a:solidFill>
                          <a:effectLst/>
                          <a:latin typeface="Arial Black" panose="020B0A04020102020204" pitchFamily="34" charset="0"/>
                        </a:rPr>
                        <a:t>OPORTUNIDAD DE LA ASIGNACIÓN DE CITAS EN LA CONSULTA MÉDICA GENERAL </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1,07</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0,6 Dias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dirty="0">
                          <a:solidFill>
                            <a:srgbClr val="000000"/>
                          </a:solidFill>
                          <a:effectLst/>
                          <a:latin typeface="Arial Black" panose="020B0A04020102020204" pitchFamily="34" charset="0"/>
                        </a:rPr>
                        <a:t>0,4 Días menos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82702527"/>
                  </a:ext>
                </a:extLst>
              </a:tr>
              <a:tr h="708662">
                <a:tc>
                  <a:txBody>
                    <a:bodyPr/>
                    <a:lstStyle/>
                    <a:p>
                      <a:pPr algn="l" fontAlgn="ctr"/>
                      <a:r>
                        <a:rPr lang="es-ES" sz="900" b="1" i="0" u="none" strike="noStrike">
                          <a:solidFill>
                            <a:srgbClr val="000000"/>
                          </a:solidFill>
                          <a:effectLst/>
                          <a:latin typeface="Arial Black" panose="020B0A04020102020204" pitchFamily="34" charset="0"/>
                        </a:rPr>
                        <a:t>OPORTUNIDAD EN LA ATENCIÓN EN CONSULTA DE URGENCIAS (TRIAGE II)</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16 Minutos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14 Minutos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2 Minutos menos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17307392"/>
                  </a:ext>
                </a:extLst>
              </a:tr>
              <a:tr h="674509">
                <a:tc>
                  <a:txBody>
                    <a:bodyPr/>
                    <a:lstStyle/>
                    <a:p>
                      <a:pPr algn="l" fontAlgn="ctr"/>
                      <a:r>
                        <a:rPr lang="es-ES" sz="900" b="1" i="0" u="none" strike="noStrike">
                          <a:solidFill>
                            <a:srgbClr val="000000"/>
                          </a:solidFill>
                          <a:effectLst/>
                          <a:latin typeface="Arial Black" panose="020B0A04020102020204" pitchFamily="34" charset="0"/>
                        </a:rPr>
                        <a:t>REINGRESOS POR EL SERVICIO DE URGENCIAS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0,017</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dirty="0">
                          <a:solidFill>
                            <a:srgbClr val="000000"/>
                          </a:solidFill>
                          <a:effectLst/>
                          <a:latin typeface="Arial Black" panose="020B0A04020102020204" pitchFamily="34" charset="0"/>
                        </a:rPr>
                        <a:t>0,022</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0,005 Variacion Minima</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13156144"/>
                  </a:ext>
                </a:extLst>
              </a:tr>
              <a:tr h="537900">
                <a:tc>
                  <a:txBody>
                    <a:bodyPr/>
                    <a:lstStyle/>
                    <a:p>
                      <a:pPr algn="l" fontAlgn="ctr"/>
                      <a:r>
                        <a:rPr lang="es-ES" sz="900" b="1" i="0" u="none" strike="noStrike">
                          <a:solidFill>
                            <a:srgbClr val="000000"/>
                          </a:solidFill>
                          <a:effectLst/>
                          <a:latin typeface="Arial Black" panose="020B0A04020102020204" pitchFamily="34" charset="0"/>
                        </a:rPr>
                        <a:t>OPORTUNIDAD EN LA ATENCIÓN EN CONSULTA DE ODONTOLOGÍA GENERAL</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3,5 Dias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1,5 Dias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2,2 Dias menos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9693182"/>
                  </a:ext>
                </a:extLst>
              </a:tr>
              <a:tr h="580590">
                <a:tc>
                  <a:txBody>
                    <a:bodyPr/>
                    <a:lstStyle/>
                    <a:p>
                      <a:pPr algn="l" fontAlgn="ctr"/>
                      <a:r>
                        <a:rPr lang="es-ES" sz="900" b="1" i="0" u="none" strike="noStrike">
                          <a:solidFill>
                            <a:srgbClr val="000000"/>
                          </a:solidFill>
                          <a:effectLst/>
                          <a:latin typeface="Arial Black" panose="020B0A04020102020204" pitchFamily="34" charset="0"/>
                        </a:rPr>
                        <a:t>OPORTUNIDAD EN LA ENTREGA DE RESULTADOS DE LABORATORIO</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24 Horas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8 Horas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Variacion Positiva</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16056577"/>
                  </a:ext>
                </a:extLst>
              </a:tr>
              <a:tr h="597666">
                <a:tc>
                  <a:txBody>
                    <a:bodyPr/>
                    <a:lstStyle/>
                    <a:p>
                      <a:pPr algn="just" fontAlgn="ctr"/>
                      <a:r>
                        <a:rPr lang="es-ES" sz="900" b="1" i="0" u="none" strike="noStrike">
                          <a:solidFill>
                            <a:srgbClr val="000000"/>
                          </a:solidFill>
                          <a:effectLst/>
                          <a:latin typeface="Arial Black" panose="020B0A04020102020204" pitchFamily="34" charset="0"/>
                        </a:rPr>
                        <a:t>NIVEL DE SATISFACCION DE LOS PACIENTES.</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a:solidFill>
                            <a:srgbClr val="000000"/>
                          </a:solidFill>
                          <a:effectLst/>
                          <a:latin typeface="Arial Black" panose="020B0A04020102020204" pitchFamily="34" charset="0"/>
                        </a:rPr>
                        <a:t>98%</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dirty="0">
                          <a:solidFill>
                            <a:srgbClr val="000000"/>
                          </a:solidFill>
                          <a:effectLst/>
                          <a:latin typeface="Arial Black" panose="020B0A04020102020204" pitchFamily="34" charset="0"/>
                        </a:rPr>
                        <a:t>99%</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s-CO" sz="1500" b="1" i="0" u="none" strike="noStrike" dirty="0">
                          <a:solidFill>
                            <a:srgbClr val="000000"/>
                          </a:solidFill>
                          <a:effectLst/>
                          <a:latin typeface="Arial Black" panose="020B0A04020102020204" pitchFamily="34" charset="0"/>
                        </a:rPr>
                        <a:t>1% Variación Positiva</a:t>
                      </a:r>
                    </a:p>
                  </a:txBody>
                  <a:tcPr marL="7379" marR="7379" marT="73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256088"/>
                  </a:ext>
                </a:extLst>
              </a:tr>
            </a:tbl>
          </a:graphicData>
        </a:graphic>
      </p:graphicFrame>
    </p:spTree>
    <p:extLst>
      <p:ext uri="{BB962C8B-B14F-4D97-AF65-F5344CB8AC3E}">
        <p14:creationId xmlns:p14="http://schemas.microsoft.com/office/powerpoint/2010/main" val="2617624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p:cNvSpPr txBox="1">
            <a:spLocks/>
          </p:cNvSpPr>
          <p:nvPr/>
        </p:nvSpPr>
        <p:spPr>
          <a:xfrm>
            <a:off x="667511" y="639310"/>
            <a:ext cx="8302317" cy="633573"/>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8800" kern="1200" spc="-120" baseline="0">
                <a:solidFill>
                  <a:srgbClr val="FFFFFF"/>
                </a:solidFill>
                <a:latin typeface="+mj-lt"/>
                <a:ea typeface="+mj-ea"/>
                <a:cs typeface="+mj-cs"/>
              </a:defRPr>
            </a:lvl1pPr>
          </a:lstStyle>
          <a:p>
            <a:pPr marL="514350" marR="0" lvl="0" indent="-514350" algn="l" defTabSz="914400" rtl="0" eaLnBrk="1" fontAlgn="auto" latinLnBrk="0" hangingPunct="1">
              <a:lnSpc>
                <a:spcPct val="80000"/>
              </a:lnSpc>
              <a:spcBef>
                <a:spcPct val="0"/>
              </a:spcBef>
              <a:spcAft>
                <a:spcPts val="0"/>
              </a:spcAft>
              <a:buClrTx/>
              <a:buSzTx/>
              <a:buFontTx/>
              <a:buNone/>
              <a:tabLst/>
              <a:defRPr/>
            </a:pPr>
            <a:endParaRPr kumimoji="0" lang="es-CO" sz="3700" b="1" i="0" u="none" strike="noStrike" kern="1200" cap="none" spc="-120" normalizeH="0" baseline="0" noProof="0" dirty="0">
              <a:ln>
                <a:noFill/>
              </a:ln>
              <a:solidFill>
                <a:srgbClr val="471101">
                  <a:lumMod val="90000"/>
                  <a:lumOff val="10000"/>
                </a:srgbClr>
              </a:solidFill>
              <a:effectLst/>
              <a:uLnTx/>
              <a:uFillTx/>
              <a:latin typeface="Arial Black" pitchFamily="34" charset="0"/>
              <a:ea typeface="+mj-ea"/>
              <a:cs typeface="+mj-cs"/>
            </a:endParaRPr>
          </a:p>
        </p:txBody>
      </p:sp>
      <p:sp>
        <p:nvSpPr>
          <p:cNvPr id="9" name="Título 1"/>
          <p:cNvSpPr txBox="1">
            <a:spLocks/>
          </p:cNvSpPr>
          <p:nvPr/>
        </p:nvSpPr>
        <p:spPr>
          <a:xfrm>
            <a:off x="667512" y="639309"/>
            <a:ext cx="8563574" cy="503691"/>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8800" kern="1200" spc="-120" baseline="0">
                <a:solidFill>
                  <a:srgbClr val="FFFFFF"/>
                </a:solidFill>
                <a:latin typeface="+mj-lt"/>
                <a:ea typeface="+mj-ea"/>
                <a:cs typeface="+mj-cs"/>
              </a:defRPr>
            </a:lvl1pPr>
          </a:lstStyle>
          <a:p>
            <a:pPr marL="514350" marR="0" lvl="0" indent="-514350" algn="l" defTabSz="914400" rtl="0" eaLnBrk="1" fontAlgn="auto" latinLnBrk="0" hangingPunct="1">
              <a:lnSpc>
                <a:spcPct val="80000"/>
              </a:lnSpc>
              <a:spcBef>
                <a:spcPct val="0"/>
              </a:spcBef>
              <a:spcAft>
                <a:spcPts val="0"/>
              </a:spcAft>
              <a:buClrTx/>
              <a:buSzTx/>
              <a:buFontTx/>
              <a:buNone/>
              <a:tabLst/>
              <a:defRPr/>
            </a:pPr>
            <a:endParaRPr kumimoji="0" lang="es-CO" sz="3200" b="1" i="0" u="none" strike="noStrike" kern="1200" cap="none" spc="-120" normalizeH="0" baseline="0" noProof="0" dirty="0">
              <a:ln>
                <a:noFill/>
              </a:ln>
              <a:solidFill>
                <a:srgbClr val="471101">
                  <a:lumMod val="90000"/>
                  <a:lumOff val="10000"/>
                </a:srgbClr>
              </a:solidFill>
              <a:effectLst/>
              <a:uLnTx/>
              <a:uFillTx/>
              <a:latin typeface="Arial Black" pitchFamily="34" charset="0"/>
              <a:ea typeface="+mj-ea"/>
              <a:cs typeface="+mj-cs"/>
            </a:endParaRPr>
          </a:p>
        </p:txBody>
      </p:sp>
      <p:sp>
        <p:nvSpPr>
          <p:cNvPr id="11" name="Título 1">
            <a:extLst>
              <a:ext uri="{FF2B5EF4-FFF2-40B4-BE49-F238E27FC236}">
                <a16:creationId xmlns:a16="http://schemas.microsoft.com/office/drawing/2014/main" id="{788C5663-61B4-46FC-AB8F-E8A4457548A1}"/>
              </a:ext>
            </a:extLst>
          </p:cNvPr>
          <p:cNvSpPr txBox="1">
            <a:spLocks/>
          </p:cNvSpPr>
          <p:nvPr/>
        </p:nvSpPr>
        <p:spPr>
          <a:xfrm>
            <a:off x="489857" y="639310"/>
            <a:ext cx="11225550" cy="4903533"/>
          </a:xfrm>
          <a:prstGeom prst="rect">
            <a:avLst/>
          </a:prstGeom>
        </p:spPr>
        <p:txBody>
          <a:bodyPr vert="horz" lIns="91440" tIns="45720" rIns="91440" bIns="45720" rtlCol="0" anchor="b">
            <a:normAutofit fontScale="82500" lnSpcReduction="20000"/>
          </a:bodyPr>
          <a:lstStyle>
            <a:lvl1pPr algn="l" defTabSz="914400" rtl="0" eaLnBrk="1" latinLnBrk="0" hangingPunct="1">
              <a:lnSpc>
                <a:spcPct val="80000"/>
              </a:lnSpc>
              <a:spcBef>
                <a:spcPct val="0"/>
              </a:spcBef>
              <a:buNone/>
              <a:defRPr sz="8800" kern="1200" spc="-120" baseline="0">
                <a:solidFill>
                  <a:srgbClr val="FFFFFF"/>
                </a:solidFill>
                <a:latin typeface="+mj-lt"/>
                <a:ea typeface="+mj-ea"/>
                <a:cs typeface="+mj-cs"/>
              </a:defRPr>
            </a:lvl1pPr>
          </a:lstStyle>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6200" b="1" i="1" u="none" strike="noStrike" kern="1200" cap="none" spc="-120" normalizeH="0" baseline="0" noProof="0" dirty="0">
              <a:ln>
                <a:noFill/>
              </a:ln>
              <a:solidFill>
                <a:schemeClr val="tx1"/>
              </a:solidFill>
              <a:effectLst/>
              <a:uLnTx/>
              <a:uFillTx/>
              <a:latin typeface="Arial Black" panose="020B0A04020102020204" pitchFamily="34" charset="0"/>
              <a:cs typeface="Arial" panose="020B0604020202020204" pitchFamily="34" charset="0"/>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lang="es-CO" sz="6200" b="1" i="1" dirty="0">
              <a:solidFill>
                <a:schemeClr val="tx1"/>
              </a:solidFill>
              <a:latin typeface="Arial Black" panose="020B0A04020102020204" pitchFamily="34" charset="0"/>
              <a:cs typeface="Arial" panose="020B0604020202020204" pitchFamily="34" charset="0"/>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6200" b="1" i="1" u="none" strike="noStrike" kern="1200" cap="none" spc="-120" normalizeH="0" baseline="0" noProof="0" dirty="0">
              <a:ln>
                <a:noFill/>
              </a:ln>
              <a:solidFill>
                <a:schemeClr val="tx1"/>
              </a:solidFill>
              <a:effectLst/>
              <a:uLnTx/>
              <a:uFillTx/>
              <a:latin typeface="Arial Black" panose="020B0A04020102020204" pitchFamily="34" charset="0"/>
              <a:cs typeface="Arial" panose="020B0604020202020204" pitchFamily="34" charset="0"/>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6200" b="1" i="1" u="none" strike="noStrike" kern="1200" cap="none" spc="-120" normalizeH="0" baseline="0" noProof="0" dirty="0">
              <a:ln>
                <a:noFill/>
              </a:ln>
              <a:solidFill>
                <a:schemeClr val="tx1"/>
              </a:solidFill>
              <a:effectLst/>
              <a:uLnTx/>
              <a:uFillTx/>
              <a:latin typeface="Arial Black" panose="020B0A04020102020204" pitchFamily="34" charset="0"/>
              <a:cs typeface="Arial" panose="020B0604020202020204" pitchFamily="34" charset="0"/>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6200" b="1" i="1" u="none" strike="noStrike" kern="1200" cap="none" spc="-120" normalizeH="0" baseline="0" noProof="0" dirty="0">
              <a:ln>
                <a:noFill/>
              </a:ln>
              <a:solidFill>
                <a:schemeClr val="tx1"/>
              </a:solidFill>
              <a:effectLst/>
              <a:uLnTx/>
              <a:uFillTx/>
              <a:latin typeface="Arial Black" panose="020B0A04020102020204" pitchFamily="34" charset="0"/>
              <a:cs typeface="Arial" panose="020B0604020202020204" pitchFamily="34" charset="0"/>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6200" b="1" i="1" u="none" strike="noStrike" kern="1200" cap="none" spc="-120" normalizeH="0" baseline="0" noProof="0" dirty="0">
              <a:ln>
                <a:noFill/>
              </a:ln>
              <a:solidFill>
                <a:schemeClr val="tx1"/>
              </a:solidFill>
              <a:effectLst/>
              <a:uLnTx/>
              <a:uFillTx/>
              <a:latin typeface="Arial Black" panose="020B0A04020102020204" pitchFamily="34" charset="0"/>
              <a:cs typeface="Arial" panose="020B0604020202020204" pitchFamily="34" charset="0"/>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r>
              <a:rPr kumimoji="0" lang="es-CO" sz="6200" b="1" i="1" u="none" strike="noStrike" kern="1200" cap="none" spc="-120" normalizeH="0" baseline="0" noProof="0" dirty="0">
                <a:ln>
                  <a:noFill/>
                </a:ln>
                <a:solidFill>
                  <a:schemeClr val="tx1"/>
                </a:solidFill>
                <a:effectLst/>
                <a:uLnTx/>
                <a:uFillTx/>
                <a:latin typeface="Arial Black" panose="020B0A04020102020204" pitchFamily="34" charset="0"/>
                <a:cs typeface="Arial" panose="020B0604020202020204" pitchFamily="34" charset="0"/>
              </a:rPr>
              <a:t>SISTEMA DE CONTROL </a:t>
            </a: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lang="es-CO" sz="6200" b="1" i="1" dirty="0">
              <a:solidFill>
                <a:schemeClr val="tx1"/>
              </a:solidFill>
              <a:latin typeface="Arial Black" panose="020B0A04020102020204" pitchFamily="34" charset="0"/>
              <a:cs typeface="Arial" panose="020B0604020202020204" pitchFamily="34" charset="0"/>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6200" b="1" i="1" u="none" strike="noStrike" kern="1200" cap="none" spc="-120" normalizeH="0" baseline="0" noProof="0" dirty="0">
              <a:ln>
                <a:noFill/>
              </a:ln>
              <a:solidFill>
                <a:schemeClr val="tx1"/>
              </a:solidFill>
              <a:effectLst/>
              <a:uLnTx/>
              <a:uFillTx/>
              <a:latin typeface="Arial Black" panose="020B0A04020102020204" pitchFamily="34" charset="0"/>
              <a:cs typeface="Arial" panose="020B0604020202020204" pitchFamily="34" charset="0"/>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r>
              <a:rPr kumimoji="0" lang="es-CO" sz="6200" b="1" i="1" u="none" strike="noStrike" kern="1200" cap="none" spc="-120" normalizeH="0" baseline="0" noProof="0" dirty="0">
                <a:ln>
                  <a:noFill/>
                </a:ln>
                <a:solidFill>
                  <a:schemeClr val="tx1"/>
                </a:solidFill>
                <a:effectLst/>
                <a:uLnTx/>
                <a:uFillTx/>
                <a:latin typeface="Arial Black" panose="020B0A04020102020204" pitchFamily="34" charset="0"/>
                <a:cs typeface="Arial" panose="020B0604020202020204" pitchFamily="34" charset="0"/>
              </a:rPr>
              <a:t>INTERNO – </a:t>
            </a:r>
            <a:r>
              <a:rPr lang="es-CO" sz="6200" b="1" i="1" dirty="0">
                <a:solidFill>
                  <a:schemeClr val="tx1"/>
                </a:solidFill>
                <a:latin typeface="Arial Black" panose="020B0A04020102020204" pitchFamily="34" charset="0"/>
                <a:cs typeface="Arial" panose="020B0604020202020204" pitchFamily="34" charset="0"/>
              </a:rPr>
              <a:t>SCI</a:t>
            </a: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4100" b="1" i="1" u="none" strike="noStrike" kern="1200" cap="none" spc="-120" normalizeH="0" baseline="0" noProof="0" dirty="0">
              <a:ln>
                <a:noFill/>
              </a:ln>
              <a:solidFill>
                <a:schemeClr val="tx1"/>
              </a:solidFill>
              <a:effectLst/>
              <a:uLnTx/>
              <a:uFillTx/>
              <a:latin typeface="Arial Black" panose="020B0A04020102020204" pitchFamily="34" charset="0"/>
              <a:ea typeface="+mj-ea"/>
              <a:cs typeface="Arial" panose="020B0604020202020204" pitchFamily="34" charset="0"/>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3200" b="1" i="0" u="none" strike="noStrike" kern="1200" cap="none" spc="-120" normalizeH="0" baseline="0" noProof="0" dirty="0">
              <a:ln>
                <a:noFill/>
              </a:ln>
              <a:solidFill>
                <a:srgbClr val="471101">
                  <a:lumMod val="90000"/>
                  <a:lumOff val="10000"/>
                </a:srgbClr>
              </a:solidFill>
              <a:effectLst/>
              <a:uLnTx/>
              <a:uFillTx/>
              <a:latin typeface="Arial Black" pitchFamily="34" charset="0"/>
              <a:ea typeface="+mj-ea"/>
              <a:cs typeface="+mj-cs"/>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3200" b="1" i="0" u="none" strike="noStrike" kern="1200" cap="none" spc="-120" normalizeH="0" baseline="0" noProof="0" dirty="0">
              <a:ln>
                <a:noFill/>
              </a:ln>
              <a:solidFill>
                <a:srgbClr val="471101">
                  <a:lumMod val="90000"/>
                  <a:lumOff val="10000"/>
                </a:srgbClr>
              </a:solidFill>
              <a:effectLst/>
              <a:uLnTx/>
              <a:uFillTx/>
              <a:latin typeface="Arial Black" pitchFamily="34" charset="0"/>
              <a:ea typeface="+mj-ea"/>
              <a:cs typeface="+mj-cs"/>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3200" b="1" i="0" u="none" strike="noStrike" kern="1200" cap="none" spc="-120" normalizeH="0" baseline="0" noProof="0" dirty="0">
              <a:ln>
                <a:noFill/>
              </a:ln>
              <a:solidFill>
                <a:srgbClr val="471101">
                  <a:lumMod val="90000"/>
                  <a:lumOff val="10000"/>
                </a:srgbClr>
              </a:solidFill>
              <a:effectLst/>
              <a:uLnTx/>
              <a:uFillTx/>
              <a:latin typeface="Arial Black" pitchFamily="34" charset="0"/>
              <a:ea typeface="+mj-ea"/>
              <a:cs typeface="+mj-cs"/>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3200" b="1" i="0" u="none" strike="noStrike" kern="1200" cap="none" spc="-120" normalizeH="0" baseline="0" noProof="0" dirty="0">
              <a:ln>
                <a:noFill/>
              </a:ln>
              <a:solidFill>
                <a:srgbClr val="471101">
                  <a:lumMod val="90000"/>
                  <a:lumOff val="10000"/>
                </a:srgbClr>
              </a:solidFill>
              <a:effectLst/>
              <a:uLnTx/>
              <a:uFillTx/>
              <a:latin typeface="Arial Black" pitchFamily="34" charset="0"/>
              <a:ea typeface="+mj-ea"/>
              <a:cs typeface="+mj-cs"/>
            </a:endParaRPr>
          </a:p>
          <a:p>
            <a:pPr marL="514350" marR="0" lvl="0" indent="-514350" algn="ctr" defTabSz="914400" rtl="0" eaLnBrk="1" fontAlgn="auto" latinLnBrk="0" hangingPunct="1">
              <a:lnSpc>
                <a:spcPct val="80000"/>
              </a:lnSpc>
              <a:spcBef>
                <a:spcPct val="0"/>
              </a:spcBef>
              <a:spcAft>
                <a:spcPts val="0"/>
              </a:spcAft>
              <a:buClrTx/>
              <a:buSzTx/>
              <a:buFontTx/>
              <a:buNone/>
              <a:tabLst/>
              <a:defRPr/>
            </a:pPr>
            <a:endParaRPr kumimoji="0" lang="es-CO" sz="3200" b="1" i="0" u="none" strike="noStrike" kern="1200" cap="none" spc="-120" normalizeH="0" baseline="0" noProof="0" dirty="0">
              <a:ln>
                <a:noFill/>
              </a:ln>
              <a:solidFill>
                <a:srgbClr val="471101">
                  <a:lumMod val="90000"/>
                  <a:lumOff val="10000"/>
                </a:srgbClr>
              </a:solidFill>
              <a:effectLst/>
              <a:uLnTx/>
              <a:uFillTx/>
              <a:latin typeface="Arial Black" pitchFamily="34" charset="0"/>
              <a:ea typeface="+mj-ea"/>
              <a:cs typeface="+mj-cs"/>
            </a:endParaRPr>
          </a:p>
        </p:txBody>
      </p:sp>
      <p:pic>
        <p:nvPicPr>
          <p:cNvPr id="12" name="Imagen 11">
            <a:extLst>
              <a:ext uri="{FF2B5EF4-FFF2-40B4-BE49-F238E27FC236}">
                <a16:creationId xmlns:a16="http://schemas.microsoft.com/office/drawing/2014/main" id="{929507D8-C5A3-4CBD-ACDC-D4294E18EF31}"/>
              </a:ext>
            </a:extLst>
          </p:cNvPr>
          <p:cNvPicPr>
            <a:picLocks noChangeAspect="1"/>
          </p:cNvPicPr>
          <p:nvPr/>
        </p:nvPicPr>
        <p:blipFill>
          <a:blip r:embed="rId2"/>
          <a:stretch>
            <a:fillRect/>
          </a:stretch>
        </p:blipFill>
        <p:spPr>
          <a:xfrm>
            <a:off x="33921" y="-23018"/>
            <a:ext cx="1603387" cy="1585097"/>
          </a:xfrm>
          <a:prstGeom prst="rect">
            <a:avLst/>
          </a:prstGeom>
        </p:spPr>
      </p:pic>
    </p:spTree>
    <p:extLst>
      <p:ext uri="{BB962C8B-B14F-4D97-AF65-F5344CB8AC3E}">
        <p14:creationId xmlns:p14="http://schemas.microsoft.com/office/powerpoint/2010/main" val="3507441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0105280-7CC4-4709-9AA0-511B4EC44940}"/>
              </a:ext>
            </a:extLst>
          </p:cNvPr>
          <p:cNvSpPr>
            <a:spLocks noGrp="1"/>
          </p:cNvSpPr>
          <p:nvPr>
            <p:ph idx="1"/>
          </p:nvPr>
        </p:nvSpPr>
        <p:spPr>
          <a:xfrm>
            <a:off x="349957" y="417689"/>
            <a:ext cx="11367910" cy="5983111"/>
          </a:xfrm>
        </p:spPr>
        <p:txBody>
          <a:bodyPr/>
          <a:lstStyle/>
          <a:p>
            <a:pPr marL="0" indent="0" algn="ctr">
              <a:lnSpc>
                <a:spcPct val="115000"/>
              </a:lnSpc>
              <a:buNone/>
            </a:pPr>
            <a:endParaRPr lang="es-ES" b="1" dirty="0">
              <a:latin typeface="Arial" panose="020B0604020202020204" pitchFamily="34" charset="0"/>
              <a:ea typeface="Calibri" panose="020F0502020204030204" pitchFamily="34" charset="0"/>
            </a:endParaRPr>
          </a:p>
          <a:p>
            <a:pPr marL="0" indent="0" algn="ctr">
              <a:lnSpc>
                <a:spcPct val="115000"/>
              </a:lnSpc>
              <a:buNone/>
            </a:pPr>
            <a:r>
              <a:rPr lang="es-ES" sz="4000" b="1" i="1" dirty="0">
                <a:latin typeface="Arial" panose="020B0604020202020204" pitchFamily="34" charset="0"/>
                <a:ea typeface="Calibri" panose="020F0502020204030204" pitchFamily="34" charset="0"/>
                <a:cs typeface="Arial" panose="020B0604020202020204" pitchFamily="34" charset="0"/>
              </a:rPr>
              <a:t>RESOLUCIÓN No. 010</a:t>
            </a:r>
            <a:endParaRPr lang="es-CO" sz="4000" i="1" dirty="0">
              <a:latin typeface="Arial" panose="020B0604020202020204" pitchFamily="34" charset="0"/>
              <a:ea typeface="SimSun" panose="02010600030101010101" pitchFamily="2" charset="-122"/>
              <a:cs typeface="Arial" panose="020B0604020202020204" pitchFamily="34" charset="0"/>
            </a:endParaRPr>
          </a:p>
          <a:p>
            <a:pPr marL="0" indent="0" algn="ctr">
              <a:lnSpc>
                <a:spcPct val="115000"/>
              </a:lnSpc>
              <a:buNone/>
            </a:pPr>
            <a:r>
              <a:rPr lang="es-ES" i="1" dirty="0">
                <a:latin typeface="Arial" panose="020B0604020202020204" pitchFamily="34" charset="0"/>
                <a:ea typeface="Calibri" panose="020F0502020204030204" pitchFamily="34" charset="0"/>
                <a:cs typeface="Arial" panose="020B0604020202020204" pitchFamily="34" charset="0"/>
              </a:rPr>
              <a:t>(4 de enero de 2022) </a:t>
            </a:r>
            <a:endParaRPr lang="es-CO" sz="2000" i="1" dirty="0">
              <a:latin typeface="Arial" panose="020B0604020202020204" pitchFamily="34" charset="0"/>
              <a:ea typeface="SimSun" panose="02010600030101010101" pitchFamily="2" charset="-122"/>
              <a:cs typeface="Arial" panose="020B0604020202020204" pitchFamily="34" charset="0"/>
            </a:endParaRPr>
          </a:p>
          <a:p>
            <a:pPr marL="0" indent="0" algn="just">
              <a:lnSpc>
                <a:spcPct val="115000"/>
              </a:lnSpc>
              <a:buNone/>
            </a:pPr>
            <a:r>
              <a:rPr lang="es-ES" sz="1100" b="1" i="1" dirty="0">
                <a:latin typeface="Arial" panose="020B0604020202020204" pitchFamily="34" charset="0"/>
                <a:ea typeface="Calibri" panose="020F0502020204030204" pitchFamily="34" charset="0"/>
                <a:cs typeface="Arial" panose="020B0604020202020204" pitchFamily="34" charset="0"/>
              </a:rPr>
              <a:t> </a:t>
            </a:r>
            <a:endParaRPr lang="es-CO" sz="2000" i="1" dirty="0">
              <a:latin typeface="Arial" panose="020B0604020202020204" pitchFamily="34" charset="0"/>
              <a:ea typeface="SimSun" panose="02010600030101010101" pitchFamily="2" charset="-122"/>
              <a:cs typeface="Arial" panose="020B0604020202020204" pitchFamily="34" charset="0"/>
            </a:endParaRPr>
          </a:p>
          <a:p>
            <a:pPr marL="0" indent="0" algn="just">
              <a:lnSpc>
                <a:spcPct val="115000"/>
              </a:lnSpc>
              <a:spcAft>
                <a:spcPts val="600"/>
              </a:spcAft>
              <a:buNone/>
            </a:pPr>
            <a:endParaRPr lang="es-ES" b="1" i="1" dirty="0">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200000"/>
              </a:lnSpc>
              <a:spcAft>
                <a:spcPts val="600"/>
              </a:spcAft>
              <a:buNone/>
            </a:pPr>
            <a:r>
              <a:rPr lang="es-ES" b="1" i="1" dirty="0">
                <a:latin typeface="Arial" panose="020B0604020202020204" pitchFamily="34" charset="0"/>
                <a:ea typeface="Times New Roman" panose="02020603050405020304" pitchFamily="18" charset="0"/>
                <a:cs typeface="Arial" panose="020B0604020202020204" pitchFamily="34" charset="0"/>
              </a:rPr>
              <a:t>“POR MEDIO DE LA CUAL SE APRUEBA EL MANUAL DEL MODELO ESTÁNDAR DE CONTROL INTERNO – MECI, Y EL CRONOGRAMA DE AUDITORÍA, EL CUAL HACE PARTE DEL MODELO INTEGRADO DE PLANEACION Y GESTIÓN – MIPG, DE LA EMPRESA SOCIAL DEL ESTADO - HOSPITAL SAN JUAN DE DIOS DEL MUNICIPIO DE TITIRIBÍ – ANTIOQUIA, PARA LA VIGENCIA DEL AÑO 2022”</a:t>
            </a:r>
            <a:endParaRPr lang="es-CO" sz="2000" b="1" i="1" dirty="0">
              <a:latin typeface="Arial" panose="020B0604020202020204" pitchFamily="34" charset="0"/>
              <a:ea typeface="SimSun" panose="02010600030101010101" pitchFamily="2" charset="-122"/>
              <a:cs typeface="Arial" panose="020B0604020202020204" pitchFamily="34" charset="0"/>
            </a:endParaRPr>
          </a:p>
          <a:p>
            <a:endParaRPr lang="es-CO" dirty="0"/>
          </a:p>
        </p:txBody>
      </p:sp>
    </p:spTree>
    <p:extLst>
      <p:ext uri="{BB962C8B-B14F-4D97-AF65-F5344CB8AC3E}">
        <p14:creationId xmlns:p14="http://schemas.microsoft.com/office/powerpoint/2010/main" val="3118373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035938-B9BE-4FE9-B678-6AF366E03BF5}"/>
              </a:ext>
            </a:extLst>
          </p:cNvPr>
          <p:cNvSpPr>
            <a:spLocks noGrp="1"/>
          </p:cNvSpPr>
          <p:nvPr>
            <p:ph type="title"/>
          </p:nvPr>
        </p:nvSpPr>
        <p:spPr>
          <a:xfrm>
            <a:off x="677334" y="609600"/>
            <a:ext cx="10848622" cy="1320800"/>
          </a:xfrm>
        </p:spPr>
        <p:txBody>
          <a:bodyPr>
            <a:normAutofit/>
          </a:bodyPr>
          <a:lstStyle/>
          <a:p>
            <a:pPr algn="ctr"/>
            <a:r>
              <a:rPr lang="es-CO" sz="4000" b="1" i="1" dirty="0">
                <a:solidFill>
                  <a:schemeClr val="tx1"/>
                </a:solidFill>
                <a:latin typeface="Arial" panose="020B0604020202020204" pitchFamily="34" charset="0"/>
                <a:cs typeface="Arial" panose="020B0604020202020204" pitchFamily="34" charset="0"/>
              </a:rPr>
              <a:t>QUE ES CONTROL INTERNO?</a:t>
            </a:r>
          </a:p>
        </p:txBody>
      </p:sp>
      <p:sp>
        <p:nvSpPr>
          <p:cNvPr id="3" name="Marcador de contenido 2">
            <a:extLst>
              <a:ext uri="{FF2B5EF4-FFF2-40B4-BE49-F238E27FC236}">
                <a16:creationId xmlns:a16="http://schemas.microsoft.com/office/drawing/2014/main" id="{BA9E1D01-A44E-4532-B5D0-3EEF15E656EC}"/>
              </a:ext>
            </a:extLst>
          </p:cNvPr>
          <p:cNvSpPr>
            <a:spLocks noGrp="1"/>
          </p:cNvSpPr>
          <p:nvPr>
            <p:ph idx="1"/>
          </p:nvPr>
        </p:nvSpPr>
        <p:spPr>
          <a:xfrm>
            <a:off x="677334" y="1704622"/>
            <a:ext cx="11209866" cy="4775199"/>
          </a:xfrm>
        </p:spPr>
        <p:txBody>
          <a:bodyPr>
            <a:normAutofit/>
          </a:bodyPr>
          <a:lstStyle/>
          <a:p>
            <a:pPr marL="0" indent="0" algn="just">
              <a:lnSpc>
                <a:spcPct val="200000"/>
              </a:lnSpc>
              <a:buNone/>
            </a:pPr>
            <a:r>
              <a:rPr lang="es-CO" sz="2000" i="1" dirty="0">
                <a:solidFill>
                  <a:srgbClr val="000000"/>
                </a:solidFill>
                <a:latin typeface="Arial" panose="020B0604020202020204" pitchFamily="34" charset="0"/>
                <a:ea typeface="Calibri" panose="020F0502020204030204" pitchFamily="34" charset="0"/>
              </a:rPr>
              <a:t>“Se entiende por Control Interno el sistema integrado por el esquema de organización y el conjunto de las reglas, acciones, planes, métodos, principios, procedimientos y mecanismos de verificación y evaluación adoptados por una entidad, con el fin de procurar que todas las actividades, operaciones y actuaciones, así como la administración de la información y los recursos, se realicen de acuerdo con las normas constitucionales y legales vigentes dentro de las políticas trazadas por la dirección y en atención a las metas u objetivos previstos”. Artículo 1 de la Ley 87 de 1.993. </a:t>
            </a:r>
          </a:p>
          <a:p>
            <a:endParaRPr lang="es-CO" dirty="0"/>
          </a:p>
        </p:txBody>
      </p:sp>
    </p:spTree>
    <p:extLst>
      <p:ext uri="{BB962C8B-B14F-4D97-AF65-F5344CB8AC3E}">
        <p14:creationId xmlns:p14="http://schemas.microsoft.com/office/powerpoint/2010/main" val="1787551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0D9E89-4E70-4E0A-82D2-4FFFDAEF7F3B}"/>
              </a:ext>
            </a:extLst>
          </p:cNvPr>
          <p:cNvSpPr>
            <a:spLocks noGrp="1"/>
          </p:cNvSpPr>
          <p:nvPr>
            <p:ph type="title"/>
          </p:nvPr>
        </p:nvSpPr>
        <p:spPr>
          <a:xfrm>
            <a:off x="677334" y="609600"/>
            <a:ext cx="11006666" cy="1320800"/>
          </a:xfrm>
        </p:spPr>
        <p:txBody>
          <a:bodyPr>
            <a:normAutofit/>
          </a:bodyPr>
          <a:lstStyle/>
          <a:p>
            <a:pPr algn="ctr"/>
            <a:r>
              <a:rPr lang="es-ES" sz="4000" b="1" i="1" dirty="0">
                <a:solidFill>
                  <a:prstClr val="black">
                    <a:lumMod val="75000"/>
                    <a:lumOff val="25000"/>
                  </a:prstClr>
                </a:solidFill>
                <a:latin typeface="Arial" panose="020B0604020202020204" pitchFamily="34" charset="0"/>
                <a:ea typeface="Times New Roman" panose="02020603050405020304" pitchFamily="18" charset="0"/>
                <a:cs typeface="+mn-cs"/>
              </a:rPr>
              <a:t>OBJETIVO GENERAL</a:t>
            </a:r>
            <a:endParaRPr lang="es-CO" sz="4000" i="1" dirty="0"/>
          </a:p>
        </p:txBody>
      </p:sp>
      <p:sp>
        <p:nvSpPr>
          <p:cNvPr id="3" name="Marcador de contenido 2">
            <a:extLst>
              <a:ext uri="{FF2B5EF4-FFF2-40B4-BE49-F238E27FC236}">
                <a16:creationId xmlns:a16="http://schemas.microsoft.com/office/drawing/2014/main" id="{97D16C07-926E-46A9-BD1E-9D92094951AF}"/>
              </a:ext>
            </a:extLst>
          </p:cNvPr>
          <p:cNvSpPr>
            <a:spLocks noGrp="1"/>
          </p:cNvSpPr>
          <p:nvPr>
            <p:ph idx="1"/>
          </p:nvPr>
        </p:nvSpPr>
        <p:spPr>
          <a:xfrm>
            <a:off x="496711" y="2160589"/>
            <a:ext cx="11480799" cy="3880773"/>
          </a:xfrm>
        </p:spPr>
        <p:txBody>
          <a:bodyPr>
            <a:normAutofit/>
          </a:bodyPr>
          <a:lstStyle/>
          <a:p>
            <a:pPr marL="0" indent="0" algn="just">
              <a:lnSpc>
                <a:spcPct val="200000"/>
              </a:lnSpc>
              <a:buNone/>
            </a:pPr>
            <a:r>
              <a:rPr lang="es-ES" sz="2400" i="1" dirty="0">
                <a:latin typeface="Arial" panose="020B0604020202020204" pitchFamily="34" charset="0"/>
                <a:ea typeface="SimSun" panose="02010600030101010101" pitchFamily="2" charset="-122"/>
                <a:cs typeface="Arial" panose="020B0604020202020204" pitchFamily="34" charset="0"/>
              </a:rPr>
              <a:t>Atendiendo no solo a la filosofía propia del Sistema de Control Interno, sino a los principios constitucionales que deben caracterizar a la administración pública, el diseño y desarrollo del Sistema de Control Interno tiene como objetivo fundamental: ayudar a la administración, dirección o gerencia al mejor y eficaz desempeño de sus funciones.</a:t>
            </a:r>
            <a:endParaRPr lang="es-CO" sz="2400" i="1" dirty="0">
              <a:latin typeface="Arial" panose="020B0604020202020204" pitchFamily="34" charset="0"/>
              <a:ea typeface="SimSun" panose="02010600030101010101" pitchFamily="2" charset="-122"/>
              <a:cs typeface="Arial" panose="020B0604020202020204" pitchFamily="34" charset="0"/>
            </a:endParaRPr>
          </a:p>
          <a:p>
            <a:endParaRPr lang="es-CO" dirty="0"/>
          </a:p>
        </p:txBody>
      </p:sp>
    </p:spTree>
    <p:extLst>
      <p:ext uri="{BB962C8B-B14F-4D97-AF65-F5344CB8AC3E}">
        <p14:creationId xmlns:p14="http://schemas.microsoft.com/office/powerpoint/2010/main" val="158418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7DFC06-755F-491F-8013-C12EFEF6CA31}"/>
              </a:ext>
            </a:extLst>
          </p:cNvPr>
          <p:cNvSpPr>
            <a:spLocks noGrp="1"/>
          </p:cNvSpPr>
          <p:nvPr>
            <p:ph type="title"/>
          </p:nvPr>
        </p:nvSpPr>
        <p:spPr>
          <a:xfrm>
            <a:off x="677334" y="609600"/>
            <a:ext cx="11175998" cy="1320800"/>
          </a:xfrm>
        </p:spPr>
        <p:txBody>
          <a:bodyPr>
            <a:normAutofit/>
          </a:bodyPr>
          <a:lstStyle/>
          <a:p>
            <a:pPr algn="ctr"/>
            <a:r>
              <a:rPr lang="es-ES" sz="4000" b="1" i="1" dirty="0">
                <a:solidFill>
                  <a:prstClr val="black">
                    <a:lumMod val="75000"/>
                    <a:lumOff val="25000"/>
                  </a:prstClr>
                </a:solidFill>
                <a:latin typeface="Arial" panose="020B0604020202020204" pitchFamily="34" charset="0"/>
                <a:ea typeface="Times New Roman" panose="02020603050405020304" pitchFamily="18" charset="0"/>
                <a:cs typeface="+mn-cs"/>
              </a:rPr>
              <a:t>ENFOQUE Y/O ALCANCE</a:t>
            </a:r>
            <a:endParaRPr lang="es-CO" sz="4000" i="1" dirty="0"/>
          </a:p>
        </p:txBody>
      </p:sp>
      <p:sp>
        <p:nvSpPr>
          <p:cNvPr id="3" name="Marcador de contenido 2">
            <a:extLst>
              <a:ext uri="{FF2B5EF4-FFF2-40B4-BE49-F238E27FC236}">
                <a16:creationId xmlns:a16="http://schemas.microsoft.com/office/drawing/2014/main" id="{CEF0C82A-0763-429C-BEB1-A01BCE53A882}"/>
              </a:ext>
            </a:extLst>
          </p:cNvPr>
          <p:cNvSpPr>
            <a:spLocks noGrp="1"/>
          </p:cNvSpPr>
          <p:nvPr>
            <p:ph idx="1"/>
          </p:nvPr>
        </p:nvSpPr>
        <p:spPr>
          <a:xfrm>
            <a:off x="270933" y="1715911"/>
            <a:ext cx="11582399" cy="4325451"/>
          </a:xfrm>
        </p:spPr>
        <p:txBody>
          <a:bodyPr>
            <a:normAutofit/>
          </a:bodyPr>
          <a:lstStyle/>
          <a:p>
            <a:pPr marL="0" indent="0" algn="just">
              <a:lnSpc>
                <a:spcPct val="200000"/>
              </a:lnSpc>
              <a:buNone/>
            </a:pPr>
            <a:r>
              <a:rPr lang="es-CO" sz="2400" i="1" dirty="0">
                <a:solidFill>
                  <a:srgbClr val="120E0F"/>
                </a:solidFill>
                <a:latin typeface="Arial" panose="020B0604020202020204" pitchFamily="34" charset="0"/>
                <a:ea typeface="Calibri" panose="020F0502020204030204" pitchFamily="34" charset="0"/>
                <a:cs typeface="Arial" panose="020B0604020202020204" pitchFamily="34" charset="0"/>
              </a:rPr>
              <a:t>El enfoque de Control Interno de la Empresa Social del Estado, va encaminado a todos los procesos administrativos, sus interacciones, puntos de control y demás, que permitan ejecutar los objetivos y metas institucionales de manera adecuada, en términos de la eficiencia, eficacia y efectivad de los recursos invertidos frente a los resultados e impactos obtenidos.</a:t>
            </a:r>
            <a:endParaRPr lang="es-CO" sz="2400" i="1" dirty="0">
              <a:latin typeface="Arial" panose="020B0604020202020204" pitchFamily="34" charset="0"/>
              <a:ea typeface="SimSun" panose="02010600030101010101" pitchFamily="2" charset="-122"/>
              <a:cs typeface="Arial" panose="020B0604020202020204" pitchFamily="34" charset="0"/>
            </a:endParaRPr>
          </a:p>
          <a:p>
            <a:endParaRPr lang="es-CO" dirty="0"/>
          </a:p>
        </p:txBody>
      </p:sp>
    </p:spTree>
    <p:extLst>
      <p:ext uri="{BB962C8B-B14F-4D97-AF65-F5344CB8AC3E}">
        <p14:creationId xmlns:p14="http://schemas.microsoft.com/office/powerpoint/2010/main" val="3985608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to 3">
            <a:extLst>
              <a:ext uri="{FF2B5EF4-FFF2-40B4-BE49-F238E27FC236}">
                <a16:creationId xmlns:a16="http://schemas.microsoft.com/office/drawing/2014/main" id="{456EDA82-4E41-4FD8-BDAD-A73AB63F4FC4}"/>
              </a:ext>
            </a:extLst>
          </p:cNvPr>
          <p:cNvGraphicFramePr>
            <a:graphicFrameLocks noChangeAspect="1"/>
          </p:cNvGraphicFramePr>
          <p:nvPr>
            <p:extLst>
              <p:ext uri="{D42A27DB-BD31-4B8C-83A1-F6EECF244321}">
                <p14:modId xmlns:p14="http://schemas.microsoft.com/office/powerpoint/2010/main" val="2660873397"/>
              </p:ext>
            </p:extLst>
          </p:nvPr>
        </p:nvGraphicFramePr>
        <p:xfrm>
          <a:off x="234760" y="339328"/>
          <a:ext cx="11686307" cy="6196939"/>
        </p:xfrm>
        <a:graphic>
          <a:graphicData uri="http://schemas.openxmlformats.org/presentationml/2006/ole">
            <mc:AlternateContent xmlns:mc="http://schemas.openxmlformats.org/markup-compatibility/2006">
              <mc:Choice xmlns:v="urn:schemas-microsoft-com:vml" Requires="v">
                <p:oleObj name="Worksheet" r:id="rId2" imgW="14744707" imgH="7820076" progId="Excel.Sheet.12">
                  <p:embed/>
                </p:oleObj>
              </mc:Choice>
              <mc:Fallback>
                <p:oleObj name="Worksheet" r:id="rId2" imgW="14744707" imgH="7820076" progId="Excel.Sheet.12">
                  <p:embed/>
                  <p:pic>
                    <p:nvPicPr>
                      <p:cNvPr id="4" name="Objeto 3">
                        <a:extLst>
                          <a:ext uri="{FF2B5EF4-FFF2-40B4-BE49-F238E27FC236}">
                            <a16:creationId xmlns:a16="http://schemas.microsoft.com/office/drawing/2014/main" id="{456EDA82-4E41-4FD8-BDAD-A73AB63F4FC4}"/>
                          </a:ext>
                        </a:extLst>
                      </p:cNvPr>
                      <p:cNvPicPr/>
                      <p:nvPr/>
                    </p:nvPicPr>
                    <p:blipFill>
                      <a:blip r:embed="rId3"/>
                      <a:stretch>
                        <a:fillRect/>
                      </a:stretch>
                    </p:blipFill>
                    <p:spPr>
                      <a:xfrm>
                        <a:off x="234760" y="339328"/>
                        <a:ext cx="11686307" cy="6196939"/>
                      </a:xfrm>
                      <a:prstGeom prst="rect">
                        <a:avLst/>
                      </a:prstGeom>
                      <a:ln w="41275">
                        <a:solidFill>
                          <a:srgbClr val="1B7CD5"/>
                        </a:solidFill>
                      </a:ln>
                    </p:spPr>
                  </p:pic>
                </p:oleObj>
              </mc:Fallback>
            </mc:AlternateContent>
          </a:graphicData>
        </a:graphic>
      </p:graphicFrame>
    </p:spTree>
    <p:extLst>
      <p:ext uri="{BB962C8B-B14F-4D97-AF65-F5344CB8AC3E}">
        <p14:creationId xmlns:p14="http://schemas.microsoft.com/office/powerpoint/2010/main" val="19665137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to 3">
            <a:extLst>
              <a:ext uri="{FF2B5EF4-FFF2-40B4-BE49-F238E27FC236}">
                <a16:creationId xmlns:a16="http://schemas.microsoft.com/office/drawing/2014/main" id="{C29B372A-87CC-42D9-B8F5-64D60405BACE}"/>
              </a:ext>
            </a:extLst>
          </p:cNvPr>
          <p:cNvGraphicFramePr>
            <a:graphicFrameLocks noChangeAspect="1"/>
          </p:cNvGraphicFramePr>
          <p:nvPr>
            <p:extLst>
              <p:ext uri="{D42A27DB-BD31-4B8C-83A1-F6EECF244321}">
                <p14:modId xmlns:p14="http://schemas.microsoft.com/office/powerpoint/2010/main" val="888085917"/>
              </p:ext>
            </p:extLst>
          </p:nvPr>
        </p:nvGraphicFramePr>
        <p:xfrm>
          <a:off x="259644" y="213236"/>
          <a:ext cx="11751734" cy="6385415"/>
        </p:xfrm>
        <a:graphic>
          <a:graphicData uri="http://schemas.openxmlformats.org/presentationml/2006/ole">
            <mc:AlternateContent xmlns:mc="http://schemas.openxmlformats.org/markup-compatibility/2006">
              <mc:Choice xmlns:v="urn:schemas-microsoft-com:vml" Requires="v">
                <p:oleObj name="Worksheet" r:id="rId2" imgW="14392269" imgH="7820076" progId="Excel.Sheet.12">
                  <p:embed/>
                </p:oleObj>
              </mc:Choice>
              <mc:Fallback>
                <p:oleObj name="Worksheet" r:id="rId2" imgW="14392269" imgH="7820076" progId="Excel.Sheet.12">
                  <p:embed/>
                  <p:pic>
                    <p:nvPicPr>
                      <p:cNvPr id="4" name="Objeto 3">
                        <a:extLst>
                          <a:ext uri="{FF2B5EF4-FFF2-40B4-BE49-F238E27FC236}">
                            <a16:creationId xmlns:a16="http://schemas.microsoft.com/office/drawing/2014/main" id="{C29B372A-87CC-42D9-B8F5-64D60405BACE}"/>
                          </a:ext>
                        </a:extLst>
                      </p:cNvPr>
                      <p:cNvPicPr/>
                      <p:nvPr/>
                    </p:nvPicPr>
                    <p:blipFill>
                      <a:blip r:embed="rId3"/>
                      <a:stretch>
                        <a:fillRect/>
                      </a:stretch>
                    </p:blipFill>
                    <p:spPr>
                      <a:xfrm>
                        <a:off x="259644" y="213236"/>
                        <a:ext cx="11751734" cy="6385415"/>
                      </a:xfrm>
                      <a:prstGeom prst="rect">
                        <a:avLst/>
                      </a:prstGeom>
                      <a:ln w="41275">
                        <a:solidFill>
                          <a:srgbClr val="1B7CD5"/>
                        </a:solidFill>
                      </a:ln>
                    </p:spPr>
                  </p:pic>
                </p:oleObj>
              </mc:Fallback>
            </mc:AlternateContent>
          </a:graphicData>
        </a:graphic>
      </p:graphicFrame>
    </p:spTree>
    <p:extLst>
      <p:ext uri="{BB962C8B-B14F-4D97-AF65-F5344CB8AC3E}">
        <p14:creationId xmlns:p14="http://schemas.microsoft.com/office/powerpoint/2010/main" val="1350440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0105280-7CC4-4709-9AA0-511B4EC44940}"/>
              </a:ext>
            </a:extLst>
          </p:cNvPr>
          <p:cNvSpPr>
            <a:spLocks noGrp="1"/>
          </p:cNvSpPr>
          <p:nvPr>
            <p:ph idx="1"/>
          </p:nvPr>
        </p:nvSpPr>
        <p:spPr>
          <a:xfrm>
            <a:off x="349957" y="417689"/>
            <a:ext cx="11367910" cy="5983111"/>
          </a:xfrm>
        </p:spPr>
        <p:txBody>
          <a:bodyPr/>
          <a:lstStyle/>
          <a:p>
            <a:pPr marL="0" indent="0" algn="ctr">
              <a:lnSpc>
                <a:spcPct val="115000"/>
              </a:lnSpc>
              <a:buNone/>
            </a:pPr>
            <a:endParaRPr lang="es-ES" b="1" dirty="0">
              <a:latin typeface="Arial" panose="020B0604020202020204" pitchFamily="34" charset="0"/>
              <a:ea typeface="SimSun" panose="02010600030101010101" pitchFamily="2" charset="-122"/>
            </a:endParaRPr>
          </a:p>
          <a:p>
            <a:pPr marL="0" indent="0" algn="ctr">
              <a:lnSpc>
                <a:spcPct val="115000"/>
              </a:lnSpc>
              <a:buNone/>
            </a:pPr>
            <a:endParaRPr lang="es-ES" sz="2000" b="1" i="1" dirty="0">
              <a:latin typeface="Arial" panose="020B0604020202020204" pitchFamily="34" charset="0"/>
              <a:ea typeface="SimSun" panose="02010600030101010101" pitchFamily="2" charset="-122"/>
              <a:cs typeface="Arial" panose="020B0604020202020204" pitchFamily="34" charset="0"/>
            </a:endParaRPr>
          </a:p>
          <a:p>
            <a:pPr marL="0" indent="0" algn="ctr">
              <a:lnSpc>
                <a:spcPct val="115000"/>
              </a:lnSpc>
              <a:buNone/>
            </a:pPr>
            <a:endParaRPr lang="es-ES" sz="2000" b="1" i="1" dirty="0">
              <a:latin typeface="Arial" panose="020B0604020202020204" pitchFamily="34" charset="0"/>
              <a:ea typeface="SimSun" panose="02010600030101010101" pitchFamily="2" charset="-122"/>
              <a:cs typeface="Arial" panose="020B0604020202020204" pitchFamily="34" charset="0"/>
            </a:endParaRPr>
          </a:p>
          <a:p>
            <a:pPr marL="0" indent="0" algn="ctr">
              <a:lnSpc>
                <a:spcPct val="115000"/>
              </a:lnSpc>
              <a:buNone/>
            </a:pPr>
            <a:endParaRPr lang="es-ES" sz="2000" b="1" i="1" dirty="0">
              <a:latin typeface="Arial" panose="020B0604020202020204" pitchFamily="34" charset="0"/>
              <a:ea typeface="SimSun" panose="02010600030101010101" pitchFamily="2" charset="-122"/>
              <a:cs typeface="Arial" panose="020B0604020202020204" pitchFamily="34" charset="0"/>
            </a:endParaRPr>
          </a:p>
          <a:p>
            <a:pPr marL="0" indent="0" algn="ctr">
              <a:lnSpc>
                <a:spcPct val="115000"/>
              </a:lnSpc>
              <a:buNone/>
            </a:pPr>
            <a:r>
              <a:rPr lang="es-ES" sz="6000" b="1" i="1" dirty="0">
                <a:latin typeface="Arial" panose="020B0604020202020204" pitchFamily="34" charset="0"/>
                <a:ea typeface="SimSun" panose="02010600030101010101" pitchFamily="2" charset="-122"/>
                <a:cs typeface="Arial" panose="020B0604020202020204" pitchFamily="34" charset="0"/>
              </a:rPr>
              <a:t>MUCHAS GRACIAS</a:t>
            </a:r>
            <a:endParaRPr lang="es-CO" sz="6000" b="1" i="1" dirty="0">
              <a:latin typeface="Arial" panose="020B0604020202020204" pitchFamily="34" charset="0"/>
              <a:ea typeface="SimSun" panose="02010600030101010101" pitchFamily="2" charset="-122"/>
              <a:cs typeface="Arial" panose="020B0604020202020204" pitchFamily="34" charset="0"/>
            </a:endParaRPr>
          </a:p>
          <a:p>
            <a:endParaRPr lang="es-CO" dirty="0"/>
          </a:p>
        </p:txBody>
      </p:sp>
    </p:spTree>
    <p:extLst>
      <p:ext uri="{BB962C8B-B14F-4D97-AF65-F5344CB8AC3E}">
        <p14:creationId xmlns:p14="http://schemas.microsoft.com/office/powerpoint/2010/main" val="89236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18">
            <a:extLst>
              <a:ext uri="{FF2B5EF4-FFF2-40B4-BE49-F238E27FC236}">
                <a16:creationId xmlns:a16="http://schemas.microsoft.com/office/drawing/2014/main" id="{7C2AC741-0BD7-4982-A1E4-175DD1DBF033}"/>
              </a:ext>
            </a:extLst>
          </p:cNvPr>
          <p:cNvSpPr/>
          <p:nvPr/>
        </p:nvSpPr>
        <p:spPr>
          <a:xfrm>
            <a:off x="361244" y="316089"/>
            <a:ext cx="11379200" cy="1415772"/>
          </a:xfrm>
          <a:prstGeom prst="rect">
            <a:avLst/>
          </a:prstGeom>
          <a:noFill/>
        </p:spPr>
        <p:txBody>
          <a:bodyPr wrap="square" lIns="91440" tIns="45720" rIns="91440" bIns="4572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5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rebuchet MS" panose="020B0603020202020204"/>
              <a:ea typeface="+mn-ea"/>
              <a:cs typeface="+mn-cs"/>
            </a:endParaRPr>
          </a:p>
        </p:txBody>
      </p:sp>
      <p:sp>
        <p:nvSpPr>
          <p:cNvPr id="4" name="CuadroTexto 3">
            <a:extLst>
              <a:ext uri="{FF2B5EF4-FFF2-40B4-BE49-F238E27FC236}">
                <a16:creationId xmlns:a16="http://schemas.microsoft.com/office/drawing/2014/main" id="{27D91275-27F6-4C86-9CDE-96D2E3AA9CA1}"/>
              </a:ext>
            </a:extLst>
          </p:cNvPr>
          <p:cNvSpPr txBox="1"/>
          <p:nvPr/>
        </p:nvSpPr>
        <p:spPr>
          <a:xfrm>
            <a:off x="451556" y="191911"/>
            <a:ext cx="11514666" cy="8309967"/>
          </a:xfrm>
          <a:prstGeom prst="rect">
            <a:avLst/>
          </a:prstGeom>
          <a:noFill/>
          <a:ln>
            <a:noFill/>
          </a:ln>
        </p:spPr>
        <p:txBody>
          <a:bodyPr wrap="square">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4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lang="es-CO" sz="4000" b="1" i="1" dirty="0">
                <a:solidFill>
                  <a:srgbClr val="003300"/>
                </a:solidFill>
                <a:latin typeface="Arial" panose="020B0604020202020204" pitchFamily="34" charset="0"/>
                <a:cs typeface="Arial" panose="020B0604020202020204" pitchFamily="34" charset="0"/>
              </a:rPr>
              <a:t>NORMA TECNICA DE CALIDAD PARA EL </a:t>
            </a:r>
          </a:p>
          <a:p>
            <a:pPr marL="0" marR="0" lvl="0" indent="0" algn="ctr" defTabSz="342900" rtl="0" eaLnBrk="1" fontAlgn="auto" latinLnBrk="0" hangingPunct="1">
              <a:lnSpc>
                <a:spcPct val="100000"/>
              </a:lnSpc>
              <a:spcBef>
                <a:spcPts val="0"/>
              </a:spcBef>
              <a:spcAft>
                <a:spcPts val="0"/>
              </a:spcAft>
              <a:buClrTx/>
              <a:buSzTx/>
              <a:buFontTx/>
              <a:buNone/>
              <a:tabLst/>
              <a:defRPr/>
            </a:pPr>
            <a:endParaRPr lang="es-CO" sz="4000" b="1" i="1" dirty="0">
              <a:solidFill>
                <a:srgbClr val="003300"/>
              </a:solidFill>
              <a:latin typeface="Arial" panose="020B0604020202020204" pitchFamily="34" charset="0"/>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lang="es-CO" sz="4000" b="1" i="1" dirty="0">
                <a:solidFill>
                  <a:srgbClr val="003300"/>
                </a:solidFill>
                <a:latin typeface="Arial" panose="020B0604020202020204" pitchFamily="34" charset="0"/>
                <a:cs typeface="Arial" panose="020B0604020202020204" pitchFamily="34" charset="0"/>
              </a:rPr>
              <a:t>SECTOR SALUD – NTCGP</a:t>
            </a:r>
          </a:p>
          <a:p>
            <a:pPr marL="0" marR="0" lvl="0" indent="0" algn="ctr" defTabSz="342900" rtl="0" eaLnBrk="1" fontAlgn="auto" latinLnBrk="0" hangingPunct="1">
              <a:lnSpc>
                <a:spcPct val="100000"/>
              </a:lnSpc>
              <a:spcBef>
                <a:spcPts val="0"/>
              </a:spcBef>
              <a:spcAft>
                <a:spcPts val="0"/>
              </a:spcAft>
              <a:buClrTx/>
              <a:buSzTx/>
              <a:buFontTx/>
              <a:buNone/>
              <a:tabLst/>
              <a:defRPr/>
            </a:pPr>
            <a:endParaRPr lang="es-CO" sz="4000" b="1" i="1" dirty="0">
              <a:solidFill>
                <a:srgbClr val="003300"/>
              </a:solidFill>
              <a:latin typeface="Arial" panose="020B0604020202020204" pitchFamily="34" charset="0"/>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lang="es-CO" sz="4000" b="1" i="1" dirty="0">
                <a:solidFill>
                  <a:srgbClr val="003300"/>
                </a:solidFill>
                <a:latin typeface="Arial" panose="020B0604020202020204" pitchFamily="34" charset="0"/>
                <a:cs typeface="Arial" panose="020B0604020202020204" pitchFamily="34" charset="0"/>
              </a:rPr>
              <a:t>SISTEMA OBLIGATORIO DE GARANTIA DE LA </a:t>
            </a:r>
          </a:p>
          <a:p>
            <a:pPr marL="0" marR="0" lvl="0" indent="0" algn="ctr" defTabSz="342900" rtl="0" eaLnBrk="1" fontAlgn="auto" latinLnBrk="0" hangingPunct="1">
              <a:lnSpc>
                <a:spcPct val="100000"/>
              </a:lnSpc>
              <a:spcBef>
                <a:spcPts val="0"/>
              </a:spcBef>
              <a:spcAft>
                <a:spcPts val="0"/>
              </a:spcAft>
              <a:buClrTx/>
              <a:buSzTx/>
              <a:buFontTx/>
              <a:buNone/>
              <a:tabLst/>
              <a:defRPr/>
            </a:pPr>
            <a:endParaRPr lang="es-CO" sz="4000" b="1" i="1" dirty="0">
              <a:solidFill>
                <a:srgbClr val="003300"/>
              </a:solidFill>
              <a:latin typeface="Arial" panose="020B0604020202020204" pitchFamily="34" charset="0"/>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lang="es-CO" sz="4000" b="1" i="1" dirty="0">
                <a:solidFill>
                  <a:srgbClr val="003300"/>
                </a:solidFill>
                <a:latin typeface="Arial" panose="020B0604020202020204" pitchFamily="34" charset="0"/>
                <a:cs typeface="Arial" panose="020B0604020202020204" pitchFamily="34" charset="0"/>
              </a:rPr>
              <a:t>CALIDAD EN SALUD - SOGCS</a:t>
            </a:r>
          </a:p>
          <a:p>
            <a:pPr marL="0" marR="0" lvl="0" indent="0" algn="ctr" defTabSz="342900" rtl="0" eaLnBrk="1" fontAlgn="auto" latinLnBrk="0" hangingPunct="1">
              <a:lnSpc>
                <a:spcPct val="100000"/>
              </a:lnSpc>
              <a:spcBef>
                <a:spcPts val="0"/>
              </a:spcBef>
              <a:spcAft>
                <a:spcPts val="0"/>
              </a:spcAft>
              <a:buClrTx/>
              <a:buSzTx/>
              <a:buFontTx/>
              <a:buNone/>
              <a:tabLst/>
              <a:defRPr/>
            </a:pPr>
            <a:endParaRPr lang="es-CO" sz="3600" b="1" dirty="0">
              <a:solidFill>
                <a:srgbClr val="003300"/>
              </a:solidFill>
              <a:latin typeface="Arial" panose="020B0604020202020204" pitchFamily="34" charset="0"/>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6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2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just"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711819020"/>
      </p:ext>
    </p:extLst>
  </p:cSld>
  <p:clrMapOvr>
    <a:masterClrMapping/>
  </p:clrMapOvr>
  <p:transition spd="slow">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18">
            <a:extLst>
              <a:ext uri="{FF2B5EF4-FFF2-40B4-BE49-F238E27FC236}">
                <a16:creationId xmlns:a16="http://schemas.microsoft.com/office/drawing/2014/main" id="{7C2AC741-0BD7-4982-A1E4-175DD1DBF033}"/>
              </a:ext>
            </a:extLst>
          </p:cNvPr>
          <p:cNvSpPr/>
          <p:nvPr/>
        </p:nvSpPr>
        <p:spPr>
          <a:xfrm>
            <a:off x="361244" y="316089"/>
            <a:ext cx="11379200" cy="1415772"/>
          </a:xfrm>
          <a:prstGeom prst="rect">
            <a:avLst/>
          </a:prstGeom>
          <a:noFill/>
        </p:spPr>
        <p:txBody>
          <a:bodyPr wrap="square" lIns="91440" tIns="45720" rIns="91440" bIns="4572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5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rebuchet MS" panose="020B0603020202020204"/>
              <a:ea typeface="+mn-ea"/>
              <a:cs typeface="+mn-cs"/>
            </a:endParaRPr>
          </a:p>
        </p:txBody>
      </p:sp>
      <p:sp>
        <p:nvSpPr>
          <p:cNvPr id="4" name="CuadroTexto 3">
            <a:extLst>
              <a:ext uri="{FF2B5EF4-FFF2-40B4-BE49-F238E27FC236}">
                <a16:creationId xmlns:a16="http://schemas.microsoft.com/office/drawing/2014/main" id="{27D91275-27F6-4C86-9CDE-96D2E3AA9CA1}"/>
              </a:ext>
            </a:extLst>
          </p:cNvPr>
          <p:cNvSpPr txBox="1"/>
          <p:nvPr/>
        </p:nvSpPr>
        <p:spPr>
          <a:xfrm>
            <a:off x="451556" y="191911"/>
            <a:ext cx="11514666" cy="9079409"/>
          </a:xfrm>
          <a:prstGeom prst="rect">
            <a:avLst/>
          </a:prstGeom>
          <a:noFill/>
          <a:ln>
            <a:noFill/>
          </a:ln>
        </p:spPr>
        <p:txBody>
          <a:bodyPr wrap="square">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lang="es-CO" sz="4000" b="1" i="1" dirty="0">
                <a:solidFill>
                  <a:srgbClr val="003300"/>
                </a:solidFill>
                <a:latin typeface="Arial" panose="020B0604020202020204" pitchFamily="34" charset="0"/>
                <a:cs typeface="Arial" panose="020B0604020202020204" pitchFamily="34" charset="0"/>
              </a:rPr>
              <a:t>SISTEMA OBLIGATORIO DE GARANTIA DE LA </a:t>
            </a:r>
          </a:p>
          <a:p>
            <a:pPr marL="0" marR="0" lvl="0" indent="0" algn="ctr" defTabSz="342900" rtl="0" eaLnBrk="1" fontAlgn="auto" latinLnBrk="0" hangingPunct="1">
              <a:lnSpc>
                <a:spcPct val="100000"/>
              </a:lnSpc>
              <a:spcBef>
                <a:spcPts val="0"/>
              </a:spcBef>
              <a:spcAft>
                <a:spcPts val="0"/>
              </a:spcAft>
              <a:buClrTx/>
              <a:buSzTx/>
              <a:buFontTx/>
              <a:buNone/>
              <a:tabLst/>
              <a:defRPr/>
            </a:pPr>
            <a:endParaRPr lang="es-CO" sz="2000" b="1" i="1" dirty="0">
              <a:solidFill>
                <a:srgbClr val="003300"/>
              </a:solidFill>
              <a:latin typeface="Arial" panose="020B0604020202020204" pitchFamily="34" charset="0"/>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lang="es-CO" sz="4000" b="1" i="1" dirty="0">
                <a:solidFill>
                  <a:srgbClr val="003300"/>
                </a:solidFill>
                <a:latin typeface="Arial" panose="020B0604020202020204" pitchFamily="34" charset="0"/>
                <a:cs typeface="Arial" panose="020B0604020202020204" pitchFamily="34" charset="0"/>
              </a:rPr>
              <a:t>CALIDAD EN SALUD – SOGCS</a:t>
            </a:r>
          </a:p>
          <a:p>
            <a:pPr marL="0" marR="0" lvl="0" indent="0" algn="ctr" defTabSz="342900" rtl="0" eaLnBrk="1" fontAlgn="auto" latinLnBrk="0" hangingPunct="1">
              <a:lnSpc>
                <a:spcPct val="100000"/>
              </a:lnSpc>
              <a:spcBef>
                <a:spcPts val="0"/>
              </a:spcBef>
              <a:spcAft>
                <a:spcPts val="0"/>
              </a:spcAft>
              <a:buClrTx/>
              <a:buSzTx/>
              <a:buFontTx/>
              <a:buNone/>
              <a:tabLst/>
              <a:defRPr/>
            </a:pPr>
            <a:endParaRPr lang="es-CO" sz="3200" b="1" i="1" dirty="0">
              <a:solidFill>
                <a:srgbClr val="003300"/>
              </a:solidFill>
              <a:latin typeface="Arial" panose="020B0604020202020204" pitchFamily="34" charset="0"/>
              <a:cs typeface="Arial" panose="020B0604020202020204" pitchFamily="34" charset="0"/>
            </a:endParaRPr>
          </a:p>
          <a:p>
            <a:pPr marL="742950" marR="0" lvl="0" indent="-742950" algn="just" defTabSz="342900" rtl="0" eaLnBrk="1" fontAlgn="auto" latinLnBrk="0" hangingPunct="1">
              <a:lnSpc>
                <a:spcPct val="150000"/>
              </a:lnSpc>
              <a:spcBef>
                <a:spcPts val="0"/>
              </a:spcBef>
              <a:spcAft>
                <a:spcPts val="0"/>
              </a:spcAft>
              <a:buClrTx/>
              <a:buSzTx/>
              <a:buFontTx/>
              <a:buAutoNum type="arabicPeriod"/>
              <a:tabLst/>
              <a:defRPr/>
            </a:pPr>
            <a:r>
              <a:rPr lang="es-CO" sz="3200" b="1" i="1" dirty="0">
                <a:solidFill>
                  <a:srgbClr val="003300"/>
                </a:solidFill>
                <a:latin typeface="Arial" panose="020B0604020202020204" pitchFamily="34" charset="0"/>
                <a:cs typeface="Arial" panose="020B0604020202020204" pitchFamily="34" charset="0"/>
              </a:rPr>
              <a:t>Sistema Único de Habilitación – SUH</a:t>
            </a:r>
          </a:p>
          <a:p>
            <a:pPr marL="742950" marR="0" lvl="0" indent="-742950" algn="just" defTabSz="342900" rtl="0" eaLnBrk="1" fontAlgn="auto" latinLnBrk="0" hangingPunct="1">
              <a:lnSpc>
                <a:spcPct val="150000"/>
              </a:lnSpc>
              <a:spcBef>
                <a:spcPts val="0"/>
              </a:spcBef>
              <a:spcAft>
                <a:spcPts val="0"/>
              </a:spcAft>
              <a:buClrTx/>
              <a:buSzTx/>
              <a:buFontTx/>
              <a:buAutoNum type="arabicPeriod"/>
              <a:tabLst/>
              <a:defRPr/>
            </a:pPr>
            <a:r>
              <a:rPr lang="es-CO" sz="3200" b="1" i="1" dirty="0">
                <a:solidFill>
                  <a:srgbClr val="003300"/>
                </a:solidFill>
                <a:latin typeface="Arial" panose="020B0604020202020204" pitchFamily="34" charset="0"/>
                <a:cs typeface="Arial" panose="020B0604020202020204" pitchFamily="34" charset="0"/>
              </a:rPr>
              <a:t>Programa de Auditorías para el Mejoramiento de la Calidad – PAMEC</a:t>
            </a:r>
          </a:p>
          <a:p>
            <a:pPr marL="742950" marR="0" lvl="0" indent="-742950" algn="just" defTabSz="342900" rtl="0" eaLnBrk="1" fontAlgn="auto" latinLnBrk="0" hangingPunct="1">
              <a:lnSpc>
                <a:spcPct val="150000"/>
              </a:lnSpc>
              <a:spcBef>
                <a:spcPts val="0"/>
              </a:spcBef>
              <a:spcAft>
                <a:spcPts val="0"/>
              </a:spcAft>
              <a:buClrTx/>
              <a:buSzTx/>
              <a:buFontTx/>
              <a:buAutoNum type="arabicPeriod"/>
              <a:tabLst/>
              <a:defRPr/>
            </a:pPr>
            <a:r>
              <a:rPr lang="es-CO" sz="3200" b="1" i="1" dirty="0">
                <a:solidFill>
                  <a:srgbClr val="003300"/>
                </a:solidFill>
                <a:latin typeface="Arial" panose="020B0604020202020204" pitchFamily="34" charset="0"/>
                <a:cs typeface="Arial" panose="020B0604020202020204" pitchFamily="34" charset="0"/>
              </a:rPr>
              <a:t>Sistema de Información para la Calidad – SIC</a:t>
            </a:r>
          </a:p>
          <a:p>
            <a:pPr marL="742950" marR="0" lvl="0" indent="-742950" algn="just" defTabSz="342900" rtl="0" eaLnBrk="1" fontAlgn="auto" latinLnBrk="0" hangingPunct="1">
              <a:lnSpc>
                <a:spcPct val="150000"/>
              </a:lnSpc>
              <a:spcBef>
                <a:spcPts val="0"/>
              </a:spcBef>
              <a:spcAft>
                <a:spcPts val="0"/>
              </a:spcAft>
              <a:buClrTx/>
              <a:buSzTx/>
              <a:buFontTx/>
              <a:buAutoNum type="arabicPeriod"/>
              <a:tabLst/>
              <a:defRPr/>
            </a:pPr>
            <a:r>
              <a:rPr lang="es-CO" sz="3200" b="1" i="1" dirty="0">
                <a:solidFill>
                  <a:srgbClr val="003300"/>
                </a:solidFill>
                <a:latin typeface="Arial" panose="020B0604020202020204" pitchFamily="34" charset="0"/>
                <a:cs typeface="Arial" panose="020B0604020202020204" pitchFamily="34" charset="0"/>
              </a:rPr>
              <a:t>Sistema Único de Acreditación - SUA</a:t>
            </a:r>
          </a:p>
          <a:p>
            <a:pPr marL="0" marR="0" lvl="0" indent="0" algn="ctr" defTabSz="342900" rtl="0" eaLnBrk="1" fontAlgn="auto" latinLnBrk="0" hangingPunct="1">
              <a:lnSpc>
                <a:spcPct val="100000"/>
              </a:lnSpc>
              <a:spcBef>
                <a:spcPts val="0"/>
              </a:spcBef>
              <a:spcAft>
                <a:spcPts val="0"/>
              </a:spcAft>
              <a:buClrTx/>
              <a:buSzTx/>
              <a:buFontTx/>
              <a:buNone/>
              <a:tabLst/>
              <a:defRPr/>
            </a:pPr>
            <a:endParaRPr lang="es-CO" sz="3600" b="1" dirty="0">
              <a:solidFill>
                <a:srgbClr val="003300"/>
              </a:solidFill>
              <a:latin typeface="Arial" panose="020B0604020202020204" pitchFamily="34" charset="0"/>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6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2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just"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612731444"/>
      </p:ext>
    </p:extLst>
  </p:cSld>
  <p:clrMapOvr>
    <a:masterClrMapping/>
  </p:clrMapOvr>
  <p:transition spd="slow">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18">
            <a:extLst>
              <a:ext uri="{FF2B5EF4-FFF2-40B4-BE49-F238E27FC236}">
                <a16:creationId xmlns:a16="http://schemas.microsoft.com/office/drawing/2014/main" id="{7C2AC741-0BD7-4982-A1E4-175DD1DBF033}"/>
              </a:ext>
            </a:extLst>
          </p:cNvPr>
          <p:cNvSpPr/>
          <p:nvPr/>
        </p:nvSpPr>
        <p:spPr>
          <a:xfrm>
            <a:off x="361244" y="316089"/>
            <a:ext cx="11379200" cy="1415772"/>
          </a:xfrm>
          <a:prstGeom prst="rect">
            <a:avLst/>
          </a:prstGeom>
          <a:noFill/>
        </p:spPr>
        <p:txBody>
          <a:bodyPr wrap="square" lIns="91440" tIns="45720" rIns="91440" bIns="4572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5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rebuchet MS" panose="020B0603020202020204"/>
              <a:ea typeface="+mn-ea"/>
              <a:cs typeface="+mn-cs"/>
            </a:endParaRPr>
          </a:p>
        </p:txBody>
      </p:sp>
      <p:sp>
        <p:nvSpPr>
          <p:cNvPr id="4" name="CuadroTexto 3">
            <a:extLst>
              <a:ext uri="{FF2B5EF4-FFF2-40B4-BE49-F238E27FC236}">
                <a16:creationId xmlns:a16="http://schemas.microsoft.com/office/drawing/2014/main" id="{27D91275-27F6-4C86-9CDE-96D2E3AA9CA1}"/>
              </a:ext>
            </a:extLst>
          </p:cNvPr>
          <p:cNvSpPr txBox="1"/>
          <p:nvPr/>
        </p:nvSpPr>
        <p:spPr>
          <a:xfrm>
            <a:off x="587022" y="316089"/>
            <a:ext cx="11243733" cy="7848302"/>
          </a:xfrm>
          <a:prstGeom prst="rect">
            <a:avLst/>
          </a:prstGeom>
          <a:noFill/>
          <a:ln>
            <a:noFill/>
          </a:ln>
        </p:spPr>
        <p:txBody>
          <a:bodyPr wrap="square">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4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50000"/>
              </a:lnSpc>
              <a:spcBef>
                <a:spcPts val="0"/>
              </a:spcBef>
              <a:spcAft>
                <a:spcPts val="0"/>
              </a:spcAft>
              <a:buClrTx/>
              <a:buSzTx/>
              <a:buFontTx/>
              <a:buNone/>
              <a:tabLst/>
              <a:defRPr/>
            </a:pPr>
            <a:r>
              <a:rPr kumimoji="0" lang="es-CO" sz="36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rPr>
              <a:t>PROCESO DE ACREDITACIÓN – PAMEC.</a:t>
            </a:r>
          </a:p>
          <a:p>
            <a:pPr marL="0" marR="0" lvl="0" indent="0" algn="just" defTabSz="342900" rtl="0" eaLnBrk="1" fontAlgn="auto" latinLnBrk="0" hangingPunct="1">
              <a:lnSpc>
                <a:spcPct val="150000"/>
              </a:lnSpc>
              <a:spcBef>
                <a:spcPts val="0"/>
              </a:spcBef>
              <a:spcAft>
                <a:spcPts val="0"/>
              </a:spcAft>
              <a:buClrTx/>
              <a:buSzTx/>
              <a:buFontTx/>
              <a:buNone/>
              <a:tabLst/>
              <a:defRPr/>
            </a:pPr>
            <a:endParaRPr kumimoji="0" lang="es-CO" sz="24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just" defTabSz="342900" rtl="0" eaLnBrk="1" fontAlgn="auto" latinLnBrk="0" hangingPunct="1">
              <a:lnSpc>
                <a:spcPct val="150000"/>
              </a:lnSpc>
              <a:spcBef>
                <a:spcPts val="0"/>
              </a:spcBef>
              <a:spcAft>
                <a:spcPts val="0"/>
              </a:spcAft>
              <a:buClrTx/>
              <a:buSzTx/>
              <a:buFontTx/>
              <a:buNone/>
              <a:tabLst/>
              <a:defRPr/>
            </a:pPr>
            <a:r>
              <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rPr>
              <a:t>Proceso que busca mejorar el desempeño del hospital, bajo el cumplimiento de la norma técnica de calidad (SOGCS) mediante la formulación e implementación del Programa de Auditorías Internas de Calidad – PAMEC, que permite consolidar las Fortalezas y trabajar en las Oportunidades de Mejoramiento detectadas. </a:t>
            </a:r>
          </a:p>
          <a:p>
            <a:pPr marL="0" marR="0" lvl="0" indent="0" algn="just"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p:txBody>
      </p:sp>
      <p:pic>
        <p:nvPicPr>
          <p:cNvPr id="2" name="Imagen 1">
            <a:extLst>
              <a:ext uri="{FF2B5EF4-FFF2-40B4-BE49-F238E27FC236}">
                <a16:creationId xmlns:a16="http://schemas.microsoft.com/office/drawing/2014/main" id="{3A7F8A9B-3BF8-42B1-B3E6-79C3DFAABAA3}"/>
              </a:ext>
            </a:extLst>
          </p:cNvPr>
          <p:cNvPicPr>
            <a:picLocks noChangeAspect="1"/>
          </p:cNvPicPr>
          <p:nvPr/>
        </p:nvPicPr>
        <p:blipFill>
          <a:blip r:embed="rId2"/>
          <a:stretch>
            <a:fillRect/>
          </a:stretch>
        </p:blipFill>
        <p:spPr>
          <a:xfrm>
            <a:off x="0" y="115112"/>
            <a:ext cx="1603387" cy="1585097"/>
          </a:xfrm>
          <a:prstGeom prst="rect">
            <a:avLst/>
          </a:prstGeom>
        </p:spPr>
      </p:pic>
    </p:spTree>
    <p:extLst>
      <p:ext uri="{BB962C8B-B14F-4D97-AF65-F5344CB8AC3E}">
        <p14:creationId xmlns:p14="http://schemas.microsoft.com/office/powerpoint/2010/main" val="1212735717"/>
      </p:ext>
    </p:extLst>
  </p:cSld>
  <p:clrMapOvr>
    <a:masterClrMapping/>
  </p:clrMapOvr>
  <p:transition spd="slow">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18">
            <a:extLst>
              <a:ext uri="{FF2B5EF4-FFF2-40B4-BE49-F238E27FC236}">
                <a16:creationId xmlns:a16="http://schemas.microsoft.com/office/drawing/2014/main" id="{7C2AC741-0BD7-4982-A1E4-175DD1DBF033}"/>
              </a:ext>
            </a:extLst>
          </p:cNvPr>
          <p:cNvSpPr/>
          <p:nvPr/>
        </p:nvSpPr>
        <p:spPr>
          <a:xfrm>
            <a:off x="361244" y="316089"/>
            <a:ext cx="11379200" cy="1415772"/>
          </a:xfrm>
          <a:prstGeom prst="rect">
            <a:avLst/>
          </a:prstGeom>
          <a:noFill/>
        </p:spPr>
        <p:txBody>
          <a:bodyPr wrap="square" lIns="91440" tIns="45720" rIns="91440" bIns="4572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5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rebuchet MS" panose="020B0603020202020204"/>
              <a:ea typeface="+mn-ea"/>
              <a:cs typeface="+mn-cs"/>
            </a:endParaRPr>
          </a:p>
        </p:txBody>
      </p:sp>
      <p:sp>
        <p:nvSpPr>
          <p:cNvPr id="4" name="CuadroTexto 3">
            <a:extLst>
              <a:ext uri="{FF2B5EF4-FFF2-40B4-BE49-F238E27FC236}">
                <a16:creationId xmlns:a16="http://schemas.microsoft.com/office/drawing/2014/main" id="{27D91275-27F6-4C86-9CDE-96D2E3AA9CA1}"/>
              </a:ext>
            </a:extLst>
          </p:cNvPr>
          <p:cNvSpPr txBox="1"/>
          <p:nvPr/>
        </p:nvSpPr>
        <p:spPr>
          <a:xfrm>
            <a:off x="587022" y="316089"/>
            <a:ext cx="11243733" cy="6370975"/>
          </a:xfrm>
          <a:prstGeom prst="rect">
            <a:avLst/>
          </a:prstGeom>
          <a:noFill/>
          <a:ln>
            <a:noFill/>
          </a:ln>
        </p:spPr>
        <p:txBody>
          <a:bodyPr wrap="square">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24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50000"/>
              </a:lnSpc>
              <a:spcBef>
                <a:spcPts val="0"/>
              </a:spcBef>
              <a:spcAft>
                <a:spcPts val="0"/>
              </a:spcAft>
              <a:buClrTx/>
              <a:buSzTx/>
              <a:buFontTx/>
              <a:buNone/>
              <a:tabLst/>
              <a:defRPr/>
            </a:pPr>
            <a:endParaRPr lang="es-CO" sz="3600" b="1" i="1" dirty="0">
              <a:solidFill>
                <a:srgbClr val="003300"/>
              </a:solidFill>
              <a:latin typeface="Arial" panose="020B0604020202020204" pitchFamily="34" charset="0"/>
              <a:cs typeface="Arial" panose="020B0604020202020204" pitchFamily="34" charset="0"/>
            </a:endParaRPr>
          </a:p>
          <a:p>
            <a:pPr marL="0" marR="0" lvl="0" indent="0" algn="ctr" defTabSz="342900" rtl="0" eaLnBrk="1" fontAlgn="auto" latinLnBrk="0" hangingPunct="1">
              <a:lnSpc>
                <a:spcPct val="150000"/>
              </a:lnSpc>
              <a:spcBef>
                <a:spcPts val="0"/>
              </a:spcBef>
              <a:spcAft>
                <a:spcPts val="0"/>
              </a:spcAft>
              <a:buClrTx/>
              <a:buSzTx/>
              <a:buFontTx/>
              <a:buNone/>
              <a:tabLst/>
              <a:defRPr/>
            </a:pPr>
            <a:r>
              <a:rPr lang="es-CO" sz="3200" b="1" i="1" dirty="0">
                <a:solidFill>
                  <a:srgbClr val="003300"/>
                </a:solidFill>
                <a:latin typeface="Arial" panose="020B0604020202020204" pitchFamily="34" charset="0"/>
                <a:cs typeface="Arial" panose="020B0604020202020204" pitchFamily="34" charset="0"/>
              </a:rPr>
              <a:t>EVOLUCION DE LA CALIFICACION DE LA </a:t>
            </a:r>
          </a:p>
          <a:p>
            <a:pPr marL="0" marR="0" lvl="0" indent="0" algn="ctr" defTabSz="342900" rtl="0" eaLnBrk="1" fontAlgn="auto" latinLnBrk="0" hangingPunct="1">
              <a:lnSpc>
                <a:spcPct val="150000"/>
              </a:lnSpc>
              <a:spcBef>
                <a:spcPts val="0"/>
              </a:spcBef>
              <a:spcAft>
                <a:spcPts val="0"/>
              </a:spcAft>
              <a:buClrTx/>
              <a:buSzTx/>
              <a:buFontTx/>
              <a:buNone/>
              <a:tabLst/>
              <a:defRPr/>
            </a:pPr>
            <a:endParaRPr lang="es-CO" sz="3200" b="1" i="1" dirty="0">
              <a:solidFill>
                <a:srgbClr val="003300"/>
              </a:solidFill>
              <a:latin typeface="Arial" panose="020B0604020202020204" pitchFamily="34" charset="0"/>
              <a:cs typeface="Arial" panose="020B0604020202020204" pitchFamily="34" charset="0"/>
            </a:endParaRPr>
          </a:p>
          <a:p>
            <a:pPr marL="0" marR="0" lvl="0" indent="0" algn="ctr" defTabSz="342900" rtl="0" eaLnBrk="1" fontAlgn="auto" latinLnBrk="0" hangingPunct="1">
              <a:lnSpc>
                <a:spcPct val="150000"/>
              </a:lnSpc>
              <a:spcBef>
                <a:spcPts val="0"/>
              </a:spcBef>
              <a:spcAft>
                <a:spcPts val="0"/>
              </a:spcAft>
              <a:buClrTx/>
              <a:buSzTx/>
              <a:buFontTx/>
              <a:buNone/>
              <a:tabLst/>
              <a:defRPr/>
            </a:pPr>
            <a:r>
              <a:rPr lang="es-CO" sz="3200" b="1" i="1" dirty="0">
                <a:solidFill>
                  <a:srgbClr val="003300"/>
                </a:solidFill>
                <a:latin typeface="Arial" panose="020B0604020202020204" pitchFamily="34" charset="0"/>
                <a:cs typeface="Arial" panose="020B0604020202020204" pitchFamily="34" charset="0"/>
              </a:rPr>
              <a:t> AUTOEVALUACION   DEL HOSPITAL FRENTE A</a:t>
            </a:r>
          </a:p>
          <a:p>
            <a:pPr marL="0" marR="0" lvl="0" indent="0" algn="ctr" defTabSz="342900" rtl="0" eaLnBrk="1" fontAlgn="auto" latinLnBrk="0" hangingPunct="1">
              <a:lnSpc>
                <a:spcPct val="150000"/>
              </a:lnSpc>
              <a:spcBef>
                <a:spcPts val="0"/>
              </a:spcBef>
              <a:spcAft>
                <a:spcPts val="0"/>
              </a:spcAft>
              <a:buClrTx/>
              <a:buSzTx/>
              <a:buFontTx/>
              <a:buNone/>
              <a:tabLst/>
              <a:defRPr/>
            </a:pPr>
            <a:endParaRPr lang="es-CO" sz="3200" b="1" i="1" dirty="0">
              <a:solidFill>
                <a:srgbClr val="003300"/>
              </a:solidFill>
              <a:latin typeface="Arial" panose="020B0604020202020204" pitchFamily="34" charset="0"/>
              <a:cs typeface="Arial" panose="020B0604020202020204" pitchFamily="34" charset="0"/>
            </a:endParaRPr>
          </a:p>
          <a:p>
            <a:pPr marL="0" marR="0" lvl="0" indent="0" algn="ctr" defTabSz="342900" rtl="0" eaLnBrk="1" fontAlgn="auto" latinLnBrk="0" hangingPunct="1">
              <a:lnSpc>
                <a:spcPct val="150000"/>
              </a:lnSpc>
              <a:spcBef>
                <a:spcPts val="0"/>
              </a:spcBef>
              <a:spcAft>
                <a:spcPts val="0"/>
              </a:spcAft>
              <a:buClrTx/>
              <a:buSzTx/>
              <a:buFontTx/>
              <a:buNone/>
              <a:tabLst/>
              <a:defRPr/>
            </a:pPr>
            <a:r>
              <a:rPr lang="es-CO" sz="3200" b="1" i="1" dirty="0">
                <a:solidFill>
                  <a:srgbClr val="003300"/>
                </a:solidFill>
                <a:latin typeface="Arial" panose="020B0604020202020204" pitchFamily="34" charset="0"/>
                <a:cs typeface="Arial" panose="020B0604020202020204" pitchFamily="34" charset="0"/>
              </a:rPr>
              <a:t> LOS ESTANDARES DE ACREDITACION EN SALUD</a:t>
            </a:r>
            <a:endPar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just"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p:txBody>
      </p:sp>
      <p:pic>
        <p:nvPicPr>
          <p:cNvPr id="2" name="Imagen 1">
            <a:extLst>
              <a:ext uri="{FF2B5EF4-FFF2-40B4-BE49-F238E27FC236}">
                <a16:creationId xmlns:a16="http://schemas.microsoft.com/office/drawing/2014/main" id="{3A7F8A9B-3BF8-42B1-B3E6-79C3DFAABAA3}"/>
              </a:ext>
            </a:extLst>
          </p:cNvPr>
          <p:cNvPicPr>
            <a:picLocks noChangeAspect="1"/>
          </p:cNvPicPr>
          <p:nvPr/>
        </p:nvPicPr>
        <p:blipFill>
          <a:blip r:embed="rId2"/>
          <a:stretch>
            <a:fillRect/>
          </a:stretch>
        </p:blipFill>
        <p:spPr>
          <a:xfrm>
            <a:off x="0" y="115112"/>
            <a:ext cx="1603387" cy="1585097"/>
          </a:xfrm>
          <a:prstGeom prst="rect">
            <a:avLst/>
          </a:prstGeom>
        </p:spPr>
      </p:pic>
    </p:spTree>
    <p:extLst>
      <p:ext uri="{BB962C8B-B14F-4D97-AF65-F5344CB8AC3E}">
        <p14:creationId xmlns:p14="http://schemas.microsoft.com/office/powerpoint/2010/main" val="763324058"/>
      </p:ext>
    </p:extLst>
  </p:cSld>
  <p:clrMapOvr>
    <a:masterClrMapping/>
  </p:clrMapOvr>
  <p:transition spd="slow">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18">
            <a:extLst>
              <a:ext uri="{FF2B5EF4-FFF2-40B4-BE49-F238E27FC236}">
                <a16:creationId xmlns:a16="http://schemas.microsoft.com/office/drawing/2014/main" id="{7C2AC741-0BD7-4982-A1E4-175DD1DBF033}"/>
              </a:ext>
            </a:extLst>
          </p:cNvPr>
          <p:cNvSpPr/>
          <p:nvPr/>
        </p:nvSpPr>
        <p:spPr>
          <a:xfrm>
            <a:off x="361244" y="316089"/>
            <a:ext cx="11379200" cy="1415772"/>
          </a:xfrm>
          <a:prstGeom prst="rect">
            <a:avLst/>
          </a:prstGeom>
          <a:noFill/>
        </p:spPr>
        <p:txBody>
          <a:bodyPr wrap="square" lIns="91440" tIns="45720" rIns="91440" bIns="4572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5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rebuchet MS" panose="020B0603020202020204"/>
              <a:ea typeface="+mn-ea"/>
              <a:cs typeface="+mn-cs"/>
            </a:endParaRPr>
          </a:p>
        </p:txBody>
      </p:sp>
      <p:pic>
        <p:nvPicPr>
          <p:cNvPr id="2" name="Imagen 1">
            <a:extLst>
              <a:ext uri="{FF2B5EF4-FFF2-40B4-BE49-F238E27FC236}">
                <a16:creationId xmlns:a16="http://schemas.microsoft.com/office/drawing/2014/main" id="{024C7011-8E85-4D7A-B487-930CEF140CE0}"/>
              </a:ext>
            </a:extLst>
          </p:cNvPr>
          <p:cNvPicPr>
            <a:picLocks noChangeAspect="1"/>
          </p:cNvPicPr>
          <p:nvPr/>
        </p:nvPicPr>
        <p:blipFill>
          <a:blip r:embed="rId2"/>
          <a:stretch>
            <a:fillRect/>
          </a:stretch>
        </p:blipFill>
        <p:spPr>
          <a:xfrm>
            <a:off x="116884" y="24618"/>
            <a:ext cx="1603387" cy="1585097"/>
          </a:xfrm>
          <a:prstGeom prst="rect">
            <a:avLst/>
          </a:prstGeom>
        </p:spPr>
      </p:pic>
      <p:graphicFrame>
        <p:nvGraphicFramePr>
          <p:cNvPr id="5" name="Objeto 4">
            <a:extLst>
              <a:ext uri="{FF2B5EF4-FFF2-40B4-BE49-F238E27FC236}">
                <a16:creationId xmlns:a16="http://schemas.microsoft.com/office/drawing/2014/main" id="{38F4906F-382E-DF89-7DF6-8BC0F3521CF8}"/>
              </a:ext>
            </a:extLst>
          </p:cNvPr>
          <p:cNvGraphicFramePr>
            <a:graphicFrameLocks noChangeAspect="1"/>
          </p:cNvGraphicFramePr>
          <p:nvPr>
            <p:extLst>
              <p:ext uri="{D42A27DB-BD31-4B8C-83A1-F6EECF244321}">
                <p14:modId xmlns:p14="http://schemas.microsoft.com/office/powerpoint/2010/main" val="2425930344"/>
              </p:ext>
            </p:extLst>
          </p:nvPr>
        </p:nvGraphicFramePr>
        <p:xfrm>
          <a:off x="2645568" y="102967"/>
          <a:ext cx="6900863" cy="6652065"/>
        </p:xfrm>
        <a:graphic>
          <a:graphicData uri="http://schemas.openxmlformats.org/presentationml/2006/ole">
            <mc:AlternateContent xmlns:mc="http://schemas.openxmlformats.org/markup-compatibility/2006">
              <mc:Choice xmlns:v="urn:schemas-microsoft-com:vml" Requires="v">
                <p:oleObj name="Worksheet" r:id="rId3" imgW="5019609" imgH="4838603" progId="Excel.Sheet.12">
                  <p:embed/>
                </p:oleObj>
              </mc:Choice>
              <mc:Fallback>
                <p:oleObj name="Worksheet" r:id="rId3" imgW="5019609" imgH="4838603" progId="Excel.Sheet.12">
                  <p:embed/>
                  <p:pic>
                    <p:nvPicPr>
                      <p:cNvPr id="0" name=""/>
                      <p:cNvPicPr/>
                      <p:nvPr/>
                    </p:nvPicPr>
                    <p:blipFill>
                      <a:blip r:embed="rId4"/>
                      <a:stretch>
                        <a:fillRect/>
                      </a:stretch>
                    </p:blipFill>
                    <p:spPr>
                      <a:xfrm>
                        <a:off x="2645568" y="102967"/>
                        <a:ext cx="6900863" cy="6652065"/>
                      </a:xfrm>
                      <a:prstGeom prst="rect">
                        <a:avLst/>
                      </a:prstGeom>
                      <a:ln w="60325">
                        <a:solidFill>
                          <a:schemeClr val="accent1"/>
                        </a:solidFill>
                      </a:ln>
                    </p:spPr>
                  </p:pic>
                </p:oleObj>
              </mc:Fallback>
            </mc:AlternateContent>
          </a:graphicData>
        </a:graphic>
      </p:graphicFrame>
    </p:spTree>
    <p:extLst>
      <p:ext uri="{BB962C8B-B14F-4D97-AF65-F5344CB8AC3E}">
        <p14:creationId xmlns:p14="http://schemas.microsoft.com/office/powerpoint/2010/main" val="443849538"/>
      </p:ext>
    </p:extLst>
  </p:cSld>
  <p:clrMapOvr>
    <a:masterClrMapping/>
  </p:clrMapOvr>
  <p:transition spd="slow">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18">
            <a:extLst>
              <a:ext uri="{FF2B5EF4-FFF2-40B4-BE49-F238E27FC236}">
                <a16:creationId xmlns:a16="http://schemas.microsoft.com/office/drawing/2014/main" id="{7C2AC741-0BD7-4982-A1E4-175DD1DBF033}"/>
              </a:ext>
            </a:extLst>
          </p:cNvPr>
          <p:cNvSpPr/>
          <p:nvPr/>
        </p:nvSpPr>
        <p:spPr>
          <a:xfrm>
            <a:off x="361244" y="316089"/>
            <a:ext cx="11379200" cy="1415772"/>
          </a:xfrm>
          <a:prstGeom prst="rect">
            <a:avLst/>
          </a:prstGeom>
          <a:noFill/>
        </p:spPr>
        <p:txBody>
          <a:bodyPr wrap="square" lIns="91440" tIns="45720" rIns="91440" bIns="4572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5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rebuchet MS" panose="020B0603020202020204"/>
              <a:ea typeface="+mn-ea"/>
              <a:cs typeface="+mn-cs"/>
            </a:endParaRPr>
          </a:p>
        </p:txBody>
      </p:sp>
      <p:sp>
        <p:nvSpPr>
          <p:cNvPr id="4" name="CuadroTexto 3">
            <a:extLst>
              <a:ext uri="{FF2B5EF4-FFF2-40B4-BE49-F238E27FC236}">
                <a16:creationId xmlns:a16="http://schemas.microsoft.com/office/drawing/2014/main" id="{27D91275-27F6-4C86-9CDE-96D2E3AA9CA1}"/>
              </a:ext>
            </a:extLst>
          </p:cNvPr>
          <p:cNvSpPr txBox="1"/>
          <p:nvPr/>
        </p:nvSpPr>
        <p:spPr>
          <a:xfrm>
            <a:off x="587022" y="316089"/>
            <a:ext cx="11153421" cy="6740307"/>
          </a:xfrm>
          <a:prstGeom prst="rect">
            <a:avLst/>
          </a:prstGeom>
          <a:noFill/>
          <a:ln>
            <a:noFill/>
          </a:ln>
        </p:spPr>
        <p:txBody>
          <a:bodyPr wrap="square">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1" u="none" strike="noStrike" kern="1200" cap="none" spc="0" normalizeH="0" baseline="0" noProof="0" dirty="0">
              <a:ln>
                <a:noFill/>
              </a:ln>
              <a:solidFill>
                <a:srgbClr val="003300"/>
              </a:solidFill>
              <a:effectLst/>
              <a:uLnTx/>
              <a:uFillTx/>
              <a:latin typeface="Calibri" panose="020F0502020204030204" pitchFamily="34" charset="0"/>
              <a:ea typeface="+mn-ea"/>
              <a:cs typeface="Calibri" panose="020F050202020403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r>
              <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rPr>
              <a:t>PROGRAMA DE AUDITORÍAS PARA EL MEJORAMIENTO DE LA CALIDAD – PAMEC</a:t>
            </a: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p:txBody>
      </p:sp>
      <p:pic>
        <p:nvPicPr>
          <p:cNvPr id="2" name="Imagen 1">
            <a:extLst>
              <a:ext uri="{FF2B5EF4-FFF2-40B4-BE49-F238E27FC236}">
                <a16:creationId xmlns:a16="http://schemas.microsoft.com/office/drawing/2014/main" id="{02E0162D-4ADE-43CB-B5E7-27A011573F66}"/>
              </a:ext>
            </a:extLst>
          </p:cNvPr>
          <p:cNvPicPr>
            <a:picLocks noChangeAspect="1"/>
          </p:cNvPicPr>
          <p:nvPr/>
        </p:nvPicPr>
        <p:blipFill>
          <a:blip r:embed="rId2"/>
          <a:stretch>
            <a:fillRect/>
          </a:stretch>
        </p:blipFill>
        <p:spPr>
          <a:xfrm>
            <a:off x="270932" y="1486426"/>
            <a:ext cx="11729157" cy="5055484"/>
          </a:xfrm>
          <a:prstGeom prst="rect">
            <a:avLst/>
          </a:prstGeom>
          <a:ln w="44450">
            <a:solidFill>
              <a:schemeClr val="accent1"/>
            </a:solidFill>
          </a:ln>
        </p:spPr>
      </p:pic>
    </p:spTree>
    <p:extLst>
      <p:ext uri="{BB962C8B-B14F-4D97-AF65-F5344CB8AC3E}">
        <p14:creationId xmlns:p14="http://schemas.microsoft.com/office/powerpoint/2010/main" val="3228691122"/>
      </p:ext>
    </p:extLst>
  </p:cSld>
  <p:clrMapOvr>
    <a:masterClrMapping/>
  </p:clrMapOvr>
  <p:transition spd="slow">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18">
            <a:extLst>
              <a:ext uri="{FF2B5EF4-FFF2-40B4-BE49-F238E27FC236}">
                <a16:creationId xmlns:a16="http://schemas.microsoft.com/office/drawing/2014/main" id="{7C2AC741-0BD7-4982-A1E4-175DD1DBF033}"/>
              </a:ext>
            </a:extLst>
          </p:cNvPr>
          <p:cNvSpPr/>
          <p:nvPr/>
        </p:nvSpPr>
        <p:spPr>
          <a:xfrm>
            <a:off x="361244" y="316089"/>
            <a:ext cx="11379200" cy="1415772"/>
          </a:xfrm>
          <a:prstGeom prst="rect">
            <a:avLst/>
          </a:prstGeom>
          <a:noFill/>
        </p:spPr>
        <p:txBody>
          <a:bodyPr wrap="square" lIns="91440" tIns="45720" rIns="91440" bIns="4572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5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rebuchet MS" panose="020B0603020202020204"/>
              <a:ea typeface="+mn-ea"/>
              <a:cs typeface="+mn-cs"/>
            </a:endParaRPr>
          </a:p>
        </p:txBody>
      </p:sp>
      <p:pic>
        <p:nvPicPr>
          <p:cNvPr id="5" name="Imagen 4">
            <a:extLst>
              <a:ext uri="{FF2B5EF4-FFF2-40B4-BE49-F238E27FC236}">
                <a16:creationId xmlns:a16="http://schemas.microsoft.com/office/drawing/2014/main" id="{2EA061E1-FAD0-43A6-B8CB-D7302BB7F8B6}"/>
              </a:ext>
            </a:extLst>
          </p:cNvPr>
          <p:cNvPicPr>
            <a:picLocks noChangeAspect="1"/>
          </p:cNvPicPr>
          <p:nvPr/>
        </p:nvPicPr>
        <p:blipFill>
          <a:blip r:embed="rId2"/>
          <a:stretch>
            <a:fillRect/>
          </a:stretch>
        </p:blipFill>
        <p:spPr>
          <a:xfrm>
            <a:off x="146756" y="895892"/>
            <a:ext cx="11819466" cy="5231092"/>
          </a:xfrm>
          <a:prstGeom prst="rect">
            <a:avLst/>
          </a:prstGeom>
          <a:ln w="41275">
            <a:solidFill>
              <a:schemeClr val="accent1"/>
            </a:solidFill>
          </a:ln>
        </p:spPr>
      </p:pic>
    </p:spTree>
    <p:extLst>
      <p:ext uri="{BB962C8B-B14F-4D97-AF65-F5344CB8AC3E}">
        <p14:creationId xmlns:p14="http://schemas.microsoft.com/office/powerpoint/2010/main" val="4152524321"/>
      </p:ext>
    </p:extLst>
  </p:cSld>
  <p:clrMapOvr>
    <a:masterClrMapping/>
  </p:clrMapOvr>
  <p:transition spd="slow">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18">
            <a:extLst>
              <a:ext uri="{FF2B5EF4-FFF2-40B4-BE49-F238E27FC236}">
                <a16:creationId xmlns:a16="http://schemas.microsoft.com/office/drawing/2014/main" id="{7C2AC741-0BD7-4982-A1E4-175DD1DBF033}"/>
              </a:ext>
            </a:extLst>
          </p:cNvPr>
          <p:cNvSpPr/>
          <p:nvPr/>
        </p:nvSpPr>
        <p:spPr>
          <a:xfrm>
            <a:off x="361244" y="316089"/>
            <a:ext cx="11379200" cy="1415772"/>
          </a:xfrm>
          <a:prstGeom prst="rect">
            <a:avLst/>
          </a:prstGeom>
          <a:noFill/>
        </p:spPr>
        <p:txBody>
          <a:bodyPr wrap="square" lIns="91440" tIns="45720" rIns="91440" bIns="4572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s-CO" sz="3200" b="1" i="1" u="none" strike="noStrike" kern="1200" cap="none" spc="0" normalizeH="0" baseline="0" noProof="0" dirty="0">
              <a:ln>
                <a:noFill/>
              </a:ln>
              <a:solidFill>
                <a:srgbClr val="003300"/>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ES" sz="5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Trebuchet MS" panose="020B0603020202020204"/>
              <a:ea typeface="+mn-ea"/>
              <a:cs typeface="+mn-cs"/>
            </a:endParaRPr>
          </a:p>
        </p:txBody>
      </p:sp>
      <p:sp>
        <p:nvSpPr>
          <p:cNvPr id="4" name="CuadroTexto 3">
            <a:extLst>
              <a:ext uri="{FF2B5EF4-FFF2-40B4-BE49-F238E27FC236}">
                <a16:creationId xmlns:a16="http://schemas.microsoft.com/office/drawing/2014/main" id="{27D91275-27F6-4C86-9CDE-96D2E3AA9CA1}"/>
              </a:ext>
            </a:extLst>
          </p:cNvPr>
          <p:cNvSpPr txBox="1"/>
          <p:nvPr/>
        </p:nvSpPr>
        <p:spPr>
          <a:xfrm>
            <a:off x="361244" y="316089"/>
            <a:ext cx="11469511" cy="6231258"/>
          </a:xfrm>
          <a:prstGeom prst="rect">
            <a:avLst/>
          </a:prstGeom>
          <a:noFill/>
          <a:ln>
            <a:no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50000"/>
              </a:lnSpc>
              <a:spcBef>
                <a:spcPts val="0"/>
              </a:spcBef>
              <a:spcAft>
                <a:spcPts val="0"/>
              </a:spcAft>
              <a:buClrTx/>
              <a:buSzTx/>
              <a:buFontTx/>
              <a:buNone/>
              <a:tabLst/>
              <a:defRPr/>
            </a:pPr>
            <a:r>
              <a:rPr kumimoji="0" lang="es-CO"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INDICADORES DE CALIDAD</a:t>
            </a:r>
          </a:p>
          <a:p>
            <a:pPr marL="0" marR="0" lvl="0" indent="0" algn="just" defTabSz="457200" rtl="0" eaLnBrk="1" fontAlgn="auto" latinLnBrk="0" hangingPunct="1">
              <a:lnSpc>
                <a:spcPct val="150000"/>
              </a:lnSpc>
              <a:spcBef>
                <a:spcPts val="0"/>
              </a:spcBef>
              <a:spcAft>
                <a:spcPts val="0"/>
              </a:spcAft>
              <a:buClrTx/>
              <a:buSzTx/>
              <a:buFontTx/>
              <a:buNone/>
              <a:tabLst/>
              <a:defRPr/>
            </a:pPr>
            <a:endParaRPr kumimoji="0" lang="es-CO" sz="24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es-CO" sz="22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Los Indicadores de Calidad de la Empresa Social del Estado se dan en cumplimiento de la norma técnica de calidad del sector salud, que es el Sistema Obligatorio de Garantía de la Calidad en Salud – SOGCS, donde la prestación del servicio de salud se da con atributos de Accesibilidad, Oportunidad, Pertinencia, Seguridad y Continuidad, generando Satisfacción de los pacientes y sus familiares, donde el ser humano es el centro de la atención en la prestación del servicio de salud que se oferta y presta en el hospital.</a:t>
            </a:r>
          </a:p>
          <a:p>
            <a:pPr marL="0" marR="0" lvl="0" indent="0" algn="just" defTabSz="457200" rtl="0" eaLnBrk="1" fontAlgn="auto" latinLnBrk="0" hangingPunct="1">
              <a:lnSpc>
                <a:spcPct val="150000"/>
              </a:lnSpc>
              <a:spcBef>
                <a:spcPts val="0"/>
              </a:spcBef>
              <a:spcAft>
                <a:spcPts val="0"/>
              </a:spcAft>
              <a:buClrTx/>
              <a:buSzTx/>
              <a:buFontTx/>
              <a:buNone/>
              <a:tabLst/>
              <a:defRPr/>
            </a:pPr>
            <a:endParaRPr kumimoji="0" lang="es-CO" sz="22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es-CO" sz="2200" b="1" i="1" u="none" strike="noStrike" kern="1200" cap="none" spc="-12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continuación se  listan algunos indicadores de calidad: </a:t>
            </a:r>
            <a:endParaRPr kumimoji="0" lang="es-CO" sz="2200" b="1" i="1" u="none" strike="noStrike" kern="1200" cap="none" spc="-120" normalizeH="0" baseline="0" noProof="0" dirty="0">
              <a:ln>
                <a:noFill/>
              </a:ln>
              <a:solidFill>
                <a:srgbClr val="471101">
                  <a:lumMod val="90000"/>
                  <a:lumOff val="10000"/>
                </a:srgbClr>
              </a:solidFill>
              <a:effectLst/>
              <a:uLnTx/>
              <a:uFillTx/>
              <a:latin typeface="Arial" panose="020B0604020202020204" pitchFamily="34" charset="0"/>
              <a:ea typeface="+mn-ea"/>
              <a:cs typeface="Arial" panose="020B0604020202020204" pitchFamily="34" charset="0"/>
            </a:endParaRPr>
          </a:p>
        </p:txBody>
      </p:sp>
      <p:pic>
        <p:nvPicPr>
          <p:cNvPr id="2" name="Imagen 1">
            <a:extLst>
              <a:ext uri="{FF2B5EF4-FFF2-40B4-BE49-F238E27FC236}">
                <a16:creationId xmlns:a16="http://schemas.microsoft.com/office/drawing/2014/main" id="{60EBBBC5-8859-49EA-9131-1C17AE20DFDB}"/>
              </a:ext>
            </a:extLst>
          </p:cNvPr>
          <p:cNvPicPr>
            <a:picLocks noChangeAspect="1"/>
          </p:cNvPicPr>
          <p:nvPr/>
        </p:nvPicPr>
        <p:blipFill>
          <a:blip r:embed="rId2"/>
          <a:stretch>
            <a:fillRect/>
          </a:stretch>
        </p:blipFill>
        <p:spPr>
          <a:xfrm>
            <a:off x="0" y="117051"/>
            <a:ext cx="1603387" cy="1585097"/>
          </a:xfrm>
          <a:prstGeom prst="rect">
            <a:avLst/>
          </a:prstGeom>
        </p:spPr>
      </p:pic>
    </p:spTree>
    <p:extLst>
      <p:ext uri="{BB962C8B-B14F-4D97-AF65-F5344CB8AC3E}">
        <p14:creationId xmlns:p14="http://schemas.microsoft.com/office/powerpoint/2010/main" val="3821924111"/>
      </p:ext>
    </p:extLst>
  </p:cSld>
  <p:clrMapOvr>
    <a:masterClrMapping/>
  </p:clrMapOvr>
  <p:transition spd="slow">
    <p:random/>
  </p:transition>
</p:sld>
</file>

<file path=ppt/theme/theme1.xml><?xml version="1.0" encoding="utf-8"?>
<a:theme xmlns:a="http://schemas.openxmlformats.org/drawingml/2006/main" name="1_Faceta">
  <a:themeElements>
    <a:clrScheme name="Azul">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942</TotalTime>
  <Words>704</Words>
  <Application>Microsoft Office PowerPoint</Application>
  <PresentationFormat>Panorámica</PresentationFormat>
  <Paragraphs>154</Paragraphs>
  <Slides>18</Slides>
  <Notes>0</Notes>
  <HiddenSlides>0</HiddenSlides>
  <MMClips>0</MMClips>
  <ScaleCrop>false</ScaleCrop>
  <HeadingPairs>
    <vt:vector size="8" baseType="variant">
      <vt:variant>
        <vt:lpstr>Fuentes usadas</vt:lpstr>
      </vt:variant>
      <vt:variant>
        <vt:i4>5</vt:i4>
      </vt:variant>
      <vt:variant>
        <vt:lpstr>Tema</vt:lpstr>
      </vt:variant>
      <vt:variant>
        <vt:i4>2</vt:i4>
      </vt:variant>
      <vt:variant>
        <vt:lpstr>Servidores OLE incrustados</vt:lpstr>
      </vt:variant>
      <vt:variant>
        <vt:i4>2</vt:i4>
      </vt:variant>
      <vt:variant>
        <vt:lpstr>Títulos de diapositiva</vt:lpstr>
      </vt:variant>
      <vt:variant>
        <vt:i4>18</vt:i4>
      </vt:variant>
    </vt:vector>
  </HeadingPairs>
  <TitlesOfParts>
    <vt:vector size="27" baseType="lpstr">
      <vt:lpstr>Arial</vt:lpstr>
      <vt:lpstr>Arial Black</vt:lpstr>
      <vt:lpstr>Calibri</vt:lpstr>
      <vt:lpstr>Trebuchet MS</vt:lpstr>
      <vt:lpstr>Wingdings 3</vt:lpstr>
      <vt:lpstr>1_Faceta</vt:lpstr>
      <vt:lpstr>Faceta</vt:lpstr>
      <vt:lpstr>Worksheet</vt:lpstr>
      <vt:lpstr>Hoja de cálculo de Microsoft Excel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Indicadores de Calidad</vt:lpstr>
      <vt:lpstr>Presentación de PowerPoint</vt:lpstr>
      <vt:lpstr>Presentación de PowerPoint</vt:lpstr>
      <vt:lpstr>QUE ES CONTROL INTERNO?</vt:lpstr>
      <vt:lpstr>OBJETIVO GENERAL</vt:lpstr>
      <vt:lpstr>ENFOQUE Y/O ALCANCE</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Leon Sepulveda</cp:lastModifiedBy>
  <cp:revision>75</cp:revision>
  <dcterms:created xsi:type="dcterms:W3CDTF">2020-08-04T16:51:01Z</dcterms:created>
  <dcterms:modified xsi:type="dcterms:W3CDTF">2023-03-02T15:42:57Z</dcterms:modified>
</cp:coreProperties>
</file>